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220" r:id="rId1"/>
    <p:sldMasterId id="2147483648" r:id="rId2"/>
  </p:sldMasterIdLst>
  <p:notesMasterIdLst>
    <p:notesMasterId r:id="rId44"/>
  </p:notesMasterIdLst>
  <p:handoutMasterIdLst>
    <p:handoutMasterId r:id="rId45"/>
  </p:handoutMasterIdLst>
  <p:sldIdLst>
    <p:sldId id="1152" r:id="rId3"/>
    <p:sldId id="1104" r:id="rId4"/>
    <p:sldId id="1188" r:id="rId5"/>
    <p:sldId id="1118" r:id="rId6"/>
    <p:sldId id="1171" r:id="rId7"/>
    <p:sldId id="1170" r:id="rId8"/>
    <p:sldId id="1177" r:id="rId9"/>
    <p:sldId id="1172" r:id="rId10"/>
    <p:sldId id="1174" r:id="rId11"/>
    <p:sldId id="1176" r:id="rId12"/>
    <p:sldId id="1175" r:id="rId13"/>
    <p:sldId id="1178" r:id="rId14"/>
    <p:sldId id="1173" r:id="rId15"/>
    <p:sldId id="1126" r:id="rId16"/>
    <p:sldId id="1141" r:id="rId17"/>
    <p:sldId id="1179" r:id="rId18"/>
    <p:sldId id="1180" r:id="rId19"/>
    <p:sldId id="1181" r:id="rId20"/>
    <p:sldId id="1182" r:id="rId21"/>
    <p:sldId id="1183" r:id="rId22"/>
    <p:sldId id="1184" r:id="rId23"/>
    <p:sldId id="1155" r:id="rId24"/>
    <p:sldId id="1165" r:id="rId25"/>
    <p:sldId id="1166" r:id="rId26"/>
    <p:sldId id="1167" r:id="rId27"/>
    <p:sldId id="1168" r:id="rId28"/>
    <p:sldId id="1169" r:id="rId29"/>
    <p:sldId id="1164" r:id="rId30"/>
    <p:sldId id="1159" r:id="rId31"/>
    <p:sldId id="1156" r:id="rId32"/>
    <p:sldId id="1160" r:id="rId33"/>
    <p:sldId id="1161" r:id="rId34"/>
    <p:sldId id="1162" r:id="rId35"/>
    <p:sldId id="1163" r:id="rId36"/>
    <p:sldId id="1157" r:id="rId37"/>
    <p:sldId id="1185" r:id="rId38"/>
    <p:sldId id="1186" r:id="rId39"/>
    <p:sldId id="1187" r:id="rId40"/>
    <p:sldId id="1151" r:id="rId41"/>
    <p:sldId id="1150" r:id="rId42"/>
    <p:sldId id="1158" r:id="rId43"/>
  </p:sldIdLst>
  <p:sldSz cx="12192000" cy="6858000"/>
  <p:notesSz cx="6858000" cy="9947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50B"/>
    <a:srgbClr val="000000"/>
    <a:srgbClr val="FF9900"/>
    <a:srgbClr val="DFC9EF"/>
    <a:srgbClr val="ABDBFF"/>
    <a:srgbClr val="E1EAFF"/>
    <a:srgbClr val="C5D7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2" autoAdjust="0"/>
    <p:restoredTop sz="79186" autoAdjust="0"/>
  </p:normalViewPr>
  <p:slideViewPr>
    <p:cSldViewPr snapToGrid="0">
      <p:cViewPr varScale="1">
        <p:scale>
          <a:sx n="87" d="100"/>
          <a:sy n="87" d="100"/>
        </p:scale>
        <p:origin x="12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2850" y="114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t" anchorCtr="0" compatLnSpc="1">
            <a:prstTxWarp prst="textNoShape">
              <a:avLst/>
            </a:prstTxWarp>
          </a:bodyPr>
          <a:lstStyle>
            <a:lvl1pPr defTabSz="960316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463" y="0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t" anchorCtr="0" compatLnSpc="1">
            <a:prstTxWarp prst="textNoShape">
              <a:avLst/>
            </a:prstTxWarp>
          </a:bodyPr>
          <a:lstStyle>
            <a:lvl1pPr algn="r" defTabSz="960316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8908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b" anchorCtr="0" compatLnSpc="1">
            <a:prstTxWarp prst="textNoShape">
              <a:avLst/>
            </a:prstTxWarp>
          </a:bodyPr>
          <a:lstStyle>
            <a:lvl1pPr defTabSz="960316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463" y="9448908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b" anchorCtr="0" compatLnSpc="1">
            <a:prstTxWarp prst="textNoShape">
              <a:avLst/>
            </a:prstTxWarp>
          </a:bodyPr>
          <a:lstStyle>
            <a:lvl1pPr algn="r" defTabSz="958848" eaLnBrk="1" hangingPunct="1">
              <a:defRPr sz="1300"/>
            </a:lvl1pPr>
          </a:lstStyle>
          <a:p>
            <a:fld id="{126D8C4E-40E4-4A29-BA01-AD155CDDA9A9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40920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t" anchorCtr="0" compatLnSpc="1">
            <a:prstTxWarp prst="textNoShape">
              <a:avLst/>
            </a:prstTxWarp>
          </a:bodyPr>
          <a:lstStyle>
            <a:lvl1pPr defTabSz="960316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63" y="0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t" anchorCtr="0" compatLnSpc="1">
            <a:prstTxWarp prst="textNoShape">
              <a:avLst/>
            </a:prstTxWarp>
          </a:bodyPr>
          <a:lstStyle>
            <a:lvl1pPr algn="r" defTabSz="960316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" y="747713"/>
            <a:ext cx="6629400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94" y="4724454"/>
            <a:ext cx="5487013" cy="447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noProof="0"/>
              <a:t>Click to edit Master text styles</a:t>
            </a:r>
          </a:p>
          <a:p>
            <a:pPr lvl="1"/>
            <a:r>
              <a:rPr lang="hr-HR" noProof="0"/>
              <a:t>Second level</a:t>
            </a:r>
          </a:p>
          <a:p>
            <a:pPr lvl="2"/>
            <a:r>
              <a:rPr lang="hr-HR" noProof="0"/>
              <a:t>Third level</a:t>
            </a:r>
          </a:p>
          <a:p>
            <a:pPr lvl="3"/>
            <a:r>
              <a:rPr lang="hr-HR" noProof="0"/>
              <a:t>Fourth level</a:t>
            </a:r>
          </a:p>
          <a:p>
            <a:pPr lvl="4"/>
            <a:r>
              <a:rPr lang="hr-HR" noProof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8908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b" anchorCtr="0" compatLnSpc="1">
            <a:prstTxWarp prst="textNoShape">
              <a:avLst/>
            </a:prstTxWarp>
          </a:bodyPr>
          <a:lstStyle>
            <a:lvl1pPr defTabSz="960316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63" y="9448908"/>
            <a:ext cx="2972004" cy="49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9" tIns="48011" rIns="96019" bIns="48011" numCol="1" anchor="b" anchorCtr="0" compatLnSpc="1">
            <a:prstTxWarp prst="textNoShape">
              <a:avLst/>
            </a:prstTxWarp>
          </a:bodyPr>
          <a:lstStyle>
            <a:lvl1pPr algn="r" defTabSz="958848" eaLnBrk="1" hangingPunct="1">
              <a:defRPr sz="1300"/>
            </a:lvl1pPr>
          </a:lstStyle>
          <a:p>
            <a:fld id="{6D664AA8-B365-4763-9607-BCC060C04241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37805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14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98129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28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65418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29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74224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2895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64974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42837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44643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12939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22163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49124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8063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19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52775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05235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39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4854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40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8056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21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425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22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15782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23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95013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24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7082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25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593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26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1706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" y="747713"/>
            <a:ext cx="6629400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64AA8-B365-4763-9607-BCC060C04241}" type="slidenum">
              <a:rPr lang="hr-HR" altLang="sr-Latn-RS" smtClean="0"/>
              <a:pPr/>
              <a:t>27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39932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352368" y="6492876"/>
            <a:ext cx="3839633" cy="73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F5750B"/>
              </a:buClr>
              <a:buFont typeface="Wingdings" panose="05000000000000000000" pitchFamily="2" charset="2"/>
              <a:buChar char="q"/>
              <a:defRPr sz="2200"/>
            </a:lvl1pPr>
            <a:lvl2pPr marL="742950" indent="-285750">
              <a:buClr>
                <a:srgbClr val="F5750B"/>
              </a:buClr>
              <a:buFont typeface="Wingdings" panose="05000000000000000000" pitchFamily="2" charset="2"/>
              <a:buChar char="§"/>
              <a:defRPr sz="2000"/>
            </a:lvl2pPr>
            <a:lvl3pPr>
              <a:buClr>
                <a:srgbClr val="F5750B"/>
              </a:buCl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26002A5-39F4-4E51-ADD5-55871EE38646}" type="slidenum">
              <a:rPr lang="hr-HR" altLang="sr-Latn-RS"/>
              <a:pPr/>
              <a:t>‹#›</a:t>
            </a:fld>
            <a:endParaRPr lang="hr-HR" altLang="sr-Latn-R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C15B380-FE92-EAEE-1E39-0A5BCFCAA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  <a:p>
            <a:pPr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3682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736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2" y="1268414"/>
            <a:ext cx="5617633" cy="18827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47885" y="1268414"/>
            <a:ext cx="5617633" cy="865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47885" y="2286000"/>
            <a:ext cx="5617633" cy="8651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F4CDDE8-C55C-5B61-4860-771F022CD0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  <a:p>
            <a:pPr>
              <a:defRPr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7904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66" y="2433638"/>
            <a:ext cx="9660467" cy="119750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5766" y="3631143"/>
            <a:ext cx="9660467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122" y="147515"/>
            <a:ext cx="1669112" cy="1669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295" y="120209"/>
            <a:ext cx="2016766" cy="2016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67" y="5578059"/>
            <a:ext cx="5899828" cy="112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5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12192000" cy="7207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233" y="157163"/>
            <a:ext cx="9616017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9184" y="906463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altLang="sr-Latn-RS" dirty="0"/>
          </a:p>
        </p:txBody>
      </p:sp>
      <p:pic>
        <p:nvPicPr>
          <p:cNvPr id="2053" name="Picture 7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594" y="-7938"/>
            <a:ext cx="1313474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2117" y="711200"/>
            <a:ext cx="12192001" cy="714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352368" y="6492876"/>
            <a:ext cx="3839633" cy="730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prstClr val="white"/>
              </a:solidFill>
            </a:endParaRPr>
          </a:p>
        </p:txBody>
      </p:sp>
      <p:sp>
        <p:nvSpPr>
          <p:cNvPr id="12" name="Footer Placeholder 2"/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defRPr sz="120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  <a:p>
            <a:pPr>
              <a:defRPr/>
            </a:pPr>
            <a:endParaRPr lang="hr-HR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264651" y="65436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  <a:latin typeface="LM Roman 12" pitchFamily="50" charset="0"/>
              </a:defRPr>
            </a:lvl1pPr>
          </a:lstStyle>
          <a:p>
            <a:fld id="{88E87824-A95E-4C96-AE82-26EF4744888C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9" r:id="rId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 cap="all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LM Roman 1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5750B"/>
        </a:buClr>
        <a:buSzPct val="80000"/>
        <a:buFont typeface="Wingdings" panose="05000000000000000000" pitchFamily="2" charset="2"/>
        <a:buChar char="q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5750B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501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Akzidenz Grotesk CE Roman" panose="000004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kzidenz Grotesk CE Roman" panose="000004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kzidenz Grotesk Light" panose="020B0304020202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kzidenz Grotesk Light" panose="020B0304020202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mailto:msavor@grad.hr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65" y="1727779"/>
            <a:ext cx="9660467" cy="1197505"/>
          </a:xfrm>
        </p:spPr>
        <p:txBody>
          <a:bodyPr>
            <a:normAutofit/>
          </a:bodyPr>
          <a:lstStyle/>
          <a:p>
            <a:r>
              <a:rPr lang="pl-PL" sz="4000" dirty="0">
                <a:latin typeface="+mn-lt"/>
              </a:rPr>
              <a:t>PROCJENA POTRESNOG RIZIKA </a:t>
            </a:r>
            <a:br>
              <a:rPr lang="pl-PL" sz="4000" dirty="0">
                <a:latin typeface="+mn-lt"/>
              </a:rPr>
            </a:br>
            <a:r>
              <a:rPr lang="pl-PL" sz="4000" dirty="0">
                <a:latin typeface="+mn-lt"/>
              </a:rPr>
              <a:t>ZA GRAD ZAGREB</a:t>
            </a:r>
            <a:endParaRPr lang="hr-HR" sz="4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94071"/>
            <a:ext cx="12192000" cy="2497136"/>
          </a:xfrm>
        </p:spPr>
        <p:txBody>
          <a:bodyPr>
            <a:noAutofit/>
          </a:bodyPr>
          <a:lstStyle/>
          <a:p>
            <a:pPr algn="ctr"/>
            <a:r>
              <a:rPr lang="pl-PL" sz="3000" dirty="0">
                <a:latin typeface="+mn-lt"/>
              </a:rPr>
              <a:t>Metodologija i proračun potresnog rizika za Grad Zagreb po gradskim četvrtima</a:t>
            </a:r>
            <a:endParaRPr lang="hr-HR" sz="3000" dirty="0">
              <a:latin typeface="+mn-lt"/>
            </a:endParaRPr>
          </a:p>
          <a:p>
            <a:pPr algn="ctr"/>
            <a:endParaRPr lang="hr-HR" sz="1100" dirty="0">
              <a:latin typeface="+mn-lt"/>
            </a:endParaRPr>
          </a:p>
          <a:p>
            <a:pPr algn="ctr"/>
            <a:r>
              <a:rPr lang="hr-HR" sz="1600" b="1" dirty="0">
                <a:latin typeface="+mn-lt"/>
              </a:rPr>
              <a:t>Marta Šavor Novak</a:t>
            </a:r>
            <a:r>
              <a:rPr lang="hr-HR" sz="1600" dirty="0">
                <a:latin typeface="+mn-lt"/>
              </a:rPr>
              <a:t>, Josip Atalić, Mario Uroš, Maja Baniček, Dalibor Carević, Gordana Hrelja Kovačević, Mario Bačić, Meho Saša Kovačević, Katarina Holek, Karlo Jandrić, Alen Kadić, Ivan </a:t>
            </a:r>
            <a:r>
              <a:rPr lang="hr-HR" sz="1600" dirty="0" err="1">
                <a:latin typeface="+mn-lt"/>
              </a:rPr>
              <a:t>Kosalec</a:t>
            </a:r>
            <a:r>
              <a:rPr lang="hr-HR" sz="1600" dirty="0">
                <a:latin typeface="+mn-lt"/>
              </a:rPr>
              <a:t>, Maja Lončar Jamičić, </a:t>
            </a:r>
            <a:r>
              <a:rPr lang="en-US" sz="1600" dirty="0">
                <a:latin typeface="+mn-lt"/>
              </a:rPr>
              <a:t>Maja </a:t>
            </a:r>
            <a:r>
              <a:rPr lang="en-US" sz="1600" dirty="0" err="1">
                <a:latin typeface="+mn-lt"/>
              </a:rPr>
              <a:t>Mrkonjić</a:t>
            </a:r>
            <a:r>
              <a:rPr lang="en-US" sz="1600" dirty="0">
                <a:latin typeface="+mn-lt"/>
              </a:rPr>
              <a:t>, </a:t>
            </a:r>
            <a:r>
              <a:rPr lang="hr-HR" sz="1600" dirty="0">
                <a:latin typeface="+mn-lt"/>
              </a:rPr>
              <a:t>Thomas </a:t>
            </a:r>
            <a:r>
              <a:rPr lang="hr-HR" sz="1600" dirty="0" err="1">
                <a:latin typeface="+mn-lt"/>
              </a:rPr>
              <a:t>Tätzsch</a:t>
            </a:r>
            <a:endParaRPr lang="hr-HR" sz="1600" dirty="0">
              <a:latin typeface="+mn-lt"/>
            </a:endParaRPr>
          </a:p>
        </p:txBody>
      </p:sp>
      <p:pic>
        <p:nvPicPr>
          <p:cNvPr id="4" name="Picture 3" descr="A picture containing text, gambling house, room&#10;&#10;Description automatically generated">
            <a:extLst>
              <a:ext uri="{FF2B5EF4-FFF2-40B4-BE49-F238E27FC236}">
                <a16:creationId xmlns:a16="http://schemas.microsoft.com/office/drawing/2014/main" id="{7A03BC9D-986C-C890-129E-A8C8A420D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1" y="212002"/>
            <a:ext cx="1095845" cy="1059499"/>
          </a:xfrm>
          <a:prstGeom prst="rect">
            <a:avLst/>
          </a:prstGeom>
        </p:spPr>
      </p:pic>
      <p:pic>
        <p:nvPicPr>
          <p:cNvPr id="7" name="Slika 3">
            <a:extLst>
              <a:ext uri="{FF2B5EF4-FFF2-40B4-BE49-F238E27FC236}">
                <a16:creationId xmlns:a16="http://schemas.microsoft.com/office/drawing/2014/main" id="{19B41A3C-1840-68EF-857F-5F02ED233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765" y="169146"/>
            <a:ext cx="4967736" cy="1145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84B7EA-FDEB-FE47-FB09-E4DC2F68F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60" y="308086"/>
            <a:ext cx="2681016" cy="836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42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4" y="906463"/>
            <a:ext cx="9989060" cy="4525962"/>
          </a:xfrm>
        </p:spPr>
        <p:txBody>
          <a:bodyPr/>
          <a:lstStyle/>
          <a:p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karakteristični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tipovi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zgrada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  <a:p>
            <a:pPr lvl="1"/>
            <a:r>
              <a:rPr lang="en-US" sz="1600" dirty="0" err="1"/>
              <a:t>zgrade</a:t>
            </a:r>
            <a:r>
              <a:rPr lang="en-US" sz="1600" dirty="0"/>
              <a:t> od </a:t>
            </a:r>
            <a:r>
              <a:rPr lang="en-US" sz="1600" dirty="0" err="1"/>
              <a:t>omeđenog</a:t>
            </a:r>
            <a:r>
              <a:rPr lang="en-US" sz="1600" dirty="0"/>
              <a:t> </a:t>
            </a:r>
            <a:r>
              <a:rPr lang="en-US" sz="1600" dirty="0" err="1"/>
              <a:t>ziđa</a:t>
            </a:r>
            <a:r>
              <a:rPr lang="en-US" sz="1600" dirty="0"/>
              <a:t> 		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7641" y="852407"/>
            <a:ext cx="2692230" cy="11463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10036841" y="807783"/>
            <a:ext cx="1022359" cy="1229817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70A2E6-148D-5296-2978-8F151CB2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3" y="157163"/>
            <a:ext cx="9617076" cy="431800"/>
          </a:xfrm>
        </p:spPr>
        <p:txBody>
          <a:bodyPr/>
          <a:lstStyle/>
          <a:p>
            <a:r>
              <a:rPr lang="hr-HR" dirty="0"/>
              <a:t>ulazni podaci</a:t>
            </a:r>
            <a:r>
              <a:rPr lang="en-US" dirty="0"/>
              <a:t>: </a:t>
            </a:r>
            <a:r>
              <a:rPr lang="en-US" cap="none" dirty="0" err="1"/>
              <a:t>Izloženost</a:t>
            </a:r>
            <a:r>
              <a:rPr lang="hr-HR" cap="none" dirty="0"/>
              <a:t> (zgrade i stanovništvo)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295573D-8890-941A-1AEB-B4F14DC5C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C6FF12-4D13-83D0-37B7-06F7CC64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7" y="1607423"/>
            <a:ext cx="5003705" cy="49410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A6AB1D-89E7-AA97-6D4F-2A13F4246D33}"/>
              </a:ext>
            </a:extLst>
          </p:cNvPr>
          <p:cNvSpPr txBox="1"/>
          <p:nvPr/>
        </p:nvSpPr>
        <p:spPr>
          <a:xfrm>
            <a:off x="4584334" y="1532905"/>
            <a:ext cx="50279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Clr>
                <a:srgbClr val="F5750B"/>
              </a:buClr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zgrade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od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armiranog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betona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sa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zidnim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sustavom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B40C87-2DDA-5870-8701-44E59EC83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812" y="2117680"/>
            <a:ext cx="4877481" cy="3594225"/>
          </a:xfrm>
          <a:prstGeom prst="rect">
            <a:avLst/>
          </a:prstGeom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2C79D135-EE76-4460-376E-DA016425DABF}"/>
              </a:ext>
            </a:extLst>
          </p:cNvPr>
          <p:cNvSpPr txBox="1">
            <a:spLocks/>
          </p:cNvSpPr>
          <p:nvPr/>
        </p:nvSpPr>
        <p:spPr bwMode="auto">
          <a:xfrm>
            <a:off x="10036840" y="2205039"/>
            <a:ext cx="250643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 err="1"/>
              <a:t>tipske</a:t>
            </a:r>
            <a:r>
              <a:rPr lang="en-US" sz="1600" dirty="0"/>
              <a:t> </a:t>
            </a:r>
            <a:r>
              <a:rPr lang="en-US" sz="1600" dirty="0" err="1"/>
              <a:t>montažne</a:t>
            </a:r>
            <a:r>
              <a:rPr lang="en-US" sz="1600" dirty="0"/>
              <a:t> </a:t>
            </a:r>
            <a:r>
              <a:rPr lang="en-US" sz="1600" dirty="0" err="1"/>
              <a:t>zgrade</a:t>
            </a:r>
            <a:r>
              <a:rPr lang="en-US" sz="1600" dirty="0"/>
              <a:t> od </a:t>
            </a:r>
            <a:r>
              <a:rPr lang="en-US" sz="1600" dirty="0" err="1"/>
              <a:t>ziđa</a:t>
            </a: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/>
              <a:t>tipske</a:t>
            </a:r>
            <a:r>
              <a:rPr lang="en-US" sz="1600" dirty="0"/>
              <a:t> </a:t>
            </a:r>
            <a:r>
              <a:rPr lang="en-US" sz="1600" dirty="0" err="1"/>
              <a:t>visoke</a:t>
            </a:r>
            <a:r>
              <a:rPr lang="en-US" sz="1600" dirty="0"/>
              <a:t> </a:t>
            </a:r>
            <a:r>
              <a:rPr lang="en-US" sz="1600" dirty="0" err="1"/>
              <a:t>zgrade</a:t>
            </a:r>
            <a:r>
              <a:rPr lang="en-US" sz="1600" dirty="0"/>
              <a:t> od </a:t>
            </a:r>
            <a:r>
              <a:rPr lang="en-US" sz="1600" dirty="0" err="1"/>
              <a:t>ziđa</a:t>
            </a: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/>
              <a:t>tipske</a:t>
            </a:r>
            <a:r>
              <a:rPr lang="en-US" sz="1600" dirty="0"/>
              <a:t> </a:t>
            </a:r>
            <a:r>
              <a:rPr lang="en-US" sz="1600" dirty="0" err="1"/>
              <a:t>zgrade</a:t>
            </a:r>
            <a:r>
              <a:rPr lang="en-US" sz="1600" dirty="0"/>
              <a:t> od </a:t>
            </a:r>
            <a:r>
              <a:rPr lang="en-US" sz="1600" dirty="0" err="1"/>
              <a:t>omeđenog</a:t>
            </a:r>
            <a:r>
              <a:rPr lang="en-US" sz="1600" dirty="0"/>
              <a:t> </a:t>
            </a:r>
            <a:r>
              <a:rPr lang="en-US" sz="1600" dirty="0" err="1"/>
              <a:t>ziđa</a:t>
            </a:r>
            <a:r>
              <a:rPr lang="en-US" sz="16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/>
              <a:t>konstrukcijski</a:t>
            </a:r>
            <a:r>
              <a:rPr lang="en-US" sz="1600" dirty="0"/>
              <a:t> </a:t>
            </a:r>
            <a:r>
              <a:rPr lang="en-US" sz="1600" dirty="0" err="1"/>
              <a:t>sustavi</a:t>
            </a:r>
            <a:r>
              <a:rPr lang="en-US" sz="1600" dirty="0"/>
              <a:t> </a:t>
            </a:r>
            <a:r>
              <a:rPr lang="en-US" sz="1600" dirty="0" err="1"/>
              <a:t>tornjeva</a:t>
            </a: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/>
              <a:t>zgrade</a:t>
            </a:r>
            <a:r>
              <a:rPr lang="en-US" sz="1600" dirty="0"/>
              <a:t> </a:t>
            </a:r>
            <a:r>
              <a:rPr lang="en-US" sz="1600" dirty="0" err="1"/>
              <a:t>kod</a:t>
            </a:r>
            <a:r>
              <a:rPr lang="en-US" sz="1600" dirty="0"/>
              <a:t> </a:t>
            </a:r>
            <a:r>
              <a:rPr lang="en-US" sz="1600" dirty="0" err="1"/>
              <a:t>kojih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zidovi</a:t>
            </a:r>
            <a:r>
              <a:rPr lang="en-US" sz="1600" dirty="0"/>
              <a:t> </a:t>
            </a:r>
            <a:r>
              <a:rPr lang="en-US" sz="1600" dirty="0" err="1"/>
              <a:t>dominantni</a:t>
            </a:r>
            <a:r>
              <a:rPr lang="en-US" sz="1600" dirty="0"/>
              <a:t> u </a:t>
            </a:r>
            <a:r>
              <a:rPr lang="en-US" sz="1600" dirty="0" err="1"/>
              <a:t>jednom</a:t>
            </a:r>
            <a:r>
              <a:rPr lang="en-US" sz="1600" dirty="0"/>
              <a:t> (</a:t>
            </a:r>
            <a:r>
              <a:rPr lang="en-US" sz="1600" dirty="0" err="1"/>
              <a:t>poprečnom</a:t>
            </a:r>
            <a:r>
              <a:rPr lang="en-US" sz="1600" dirty="0"/>
              <a:t>) </a:t>
            </a:r>
            <a:r>
              <a:rPr lang="en-US" sz="1600" dirty="0" err="1"/>
              <a:t>smjeru</a:t>
            </a:r>
            <a:r>
              <a:rPr lang="en-US" sz="1600" dirty="0"/>
              <a:t> po </a:t>
            </a:r>
            <a:r>
              <a:rPr lang="en-US" sz="1600" dirty="0" err="1"/>
              <a:t>cijeloj</a:t>
            </a:r>
            <a:r>
              <a:rPr lang="en-US" sz="1600" dirty="0"/>
              <a:t> </a:t>
            </a:r>
            <a:r>
              <a:rPr lang="en-US" sz="1600" dirty="0" err="1"/>
              <a:t>visini</a:t>
            </a:r>
            <a:r>
              <a:rPr lang="en-US" sz="1600" dirty="0"/>
              <a:t> </a:t>
            </a:r>
            <a:r>
              <a:rPr lang="en-US" sz="1600" dirty="0" err="1"/>
              <a:t>zgrade</a:t>
            </a: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4042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4" y="906463"/>
            <a:ext cx="9336857" cy="612621"/>
          </a:xfrm>
        </p:spPr>
        <p:txBody>
          <a:bodyPr/>
          <a:lstStyle/>
          <a:p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raspodjela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broja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zgrada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ukupnih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bruto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površina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zgrada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broja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stanovnika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i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troška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zamjene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fonda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zgrada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po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pojedinim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gradskim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četvrtima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7641" y="852407"/>
            <a:ext cx="2692230" cy="11463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10036841" y="807783"/>
            <a:ext cx="993559" cy="1229817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70A2E6-148D-5296-2978-8F151CB2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3" y="157163"/>
            <a:ext cx="9617076" cy="431800"/>
          </a:xfrm>
        </p:spPr>
        <p:txBody>
          <a:bodyPr/>
          <a:lstStyle/>
          <a:p>
            <a:r>
              <a:rPr lang="hr-HR" dirty="0"/>
              <a:t>ulazni podaci</a:t>
            </a:r>
            <a:r>
              <a:rPr lang="en-US" dirty="0"/>
              <a:t>: </a:t>
            </a:r>
            <a:r>
              <a:rPr lang="en-US" cap="none" dirty="0" err="1"/>
              <a:t>Izloženost</a:t>
            </a:r>
            <a:r>
              <a:rPr lang="hr-HR" cap="none" dirty="0"/>
              <a:t> (zgrade i stanovništvo)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295573D-8890-941A-1AEB-B4F14DC5C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0E9246F7-FF23-EC26-6661-1D76EBB9D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59" y="2199833"/>
            <a:ext cx="2903855" cy="3128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E3B910-41B2-FA07-4D30-14B247C3CE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8023" y="2143010"/>
            <a:ext cx="2879725" cy="3059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F2A98B-2D4D-7B42-AF0F-9C2AA875DD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7748" y="2112884"/>
            <a:ext cx="2879725" cy="30257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054CB-12FE-AA4B-6260-3AB8BE0CAC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4343" y="2143010"/>
            <a:ext cx="2879725" cy="3022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AFD14EDE-58FE-194E-6E83-9174EDA17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581" y="5619079"/>
            <a:ext cx="6438732" cy="7730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600" b="1" dirty="0"/>
              <a:t>Model </a:t>
            </a:r>
            <a:r>
              <a:rPr lang="en-US" sz="1600" b="1" dirty="0" err="1"/>
              <a:t>izloženosti</a:t>
            </a:r>
            <a:r>
              <a:rPr lang="en-US" sz="1600" b="1" dirty="0"/>
              <a:t>:</a:t>
            </a:r>
          </a:p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hr-HR" sz="1600" dirty="0"/>
              <a:t>135.682 zgrada</a:t>
            </a:r>
            <a:r>
              <a:rPr lang="en-US" sz="1600" dirty="0"/>
              <a:t>     57,5 </a:t>
            </a:r>
            <a:r>
              <a:rPr lang="en-US" sz="1600" dirty="0" err="1"/>
              <a:t>milijuna</a:t>
            </a:r>
            <a:r>
              <a:rPr lang="en-US" sz="1600" dirty="0"/>
              <a:t> </a:t>
            </a:r>
            <a:r>
              <a:rPr lang="en-US" sz="1600" dirty="0" err="1"/>
              <a:t>m</a:t>
            </a:r>
            <a:r>
              <a:rPr lang="en-US" sz="1600" baseline="30000" dirty="0" err="1"/>
              <a:t>2</a:t>
            </a:r>
            <a:r>
              <a:rPr lang="en-US" sz="1600" dirty="0"/>
              <a:t>     86 </a:t>
            </a:r>
            <a:r>
              <a:rPr lang="en-US" sz="1600" dirty="0" err="1"/>
              <a:t>milijarde</a:t>
            </a:r>
            <a:r>
              <a:rPr lang="en-US" sz="1600" dirty="0"/>
              <a:t> EUR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18094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4" y="906463"/>
            <a:ext cx="9336857" cy="612621"/>
          </a:xfrm>
        </p:spPr>
        <p:txBody>
          <a:bodyPr/>
          <a:lstStyle/>
          <a:p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raspodjela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broja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zgrada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ukupnih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bruto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površina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zgrada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broja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stanovnika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i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troška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zamjene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fonda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zgrada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po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materijalu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konstrukcijskog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sustava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7641" y="852407"/>
            <a:ext cx="2692230" cy="11463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10036841" y="807783"/>
            <a:ext cx="993559" cy="1229817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70A2E6-148D-5296-2978-8F151CB2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3" y="157163"/>
            <a:ext cx="9617076" cy="431800"/>
          </a:xfrm>
        </p:spPr>
        <p:txBody>
          <a:bodyPr/>
          <a:lstStyle/>
          <a:p>
            <a:r>
              <a:rPr lang="hr-HR" dirty="0"/>
              <a:t>ulazni podaci</a:t>
            </a:r>
            <a:r>
              <a:rPr lang="en-US" dirty="0"/>
              <a:t>: </a:t>
            </a:r>
            <a:r>
              <a:rPr lang="en-US" cap="none" dirty="0" err="1"/>
              <a:t>Izloženost</a:t>
            </a:r>
            <a:r>
              <a:rPr lang="hr-HR" cap="none" dirty="0"/>
              <a:t> (zgrade i stanovništvo)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295573D-8890-941A-1AEB-B4F14DC5C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B2168-1FE0-8662-C172-A818336FD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8" y="2308861"/>
            <a:ext cx="2740660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DABABE-7202-22D9-DA7A-6D9DD849AD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583" y="2308861"/>
            <a:ext cx="2736215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C00179-C5F6-0E62-420C-AB6AEC70AF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03" y="2308861"/>
            <a:ext cx="2744470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A4575F-7F64-7827-F1EF-567EC43337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606" y="2316243"/>
            <a:ext cx="2744470" cy="2519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57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4" y="906463"/>
            <a:ext cx="9474696" cy="1462337"/>
          </a:xfrm>
        </p:spPr>
        <p:txBody>
          <a:bodyPr/>
          <a:lstStyle/>
          <a:p>
            <a:r>
              <a:rPr lang="en-US" sz="1800" dirty="0">
                <a:solidFill>
                  <a:srgbClr val="F5750B"/>
                </a:solidFill>
              </a:rPr>
              <a:t>Model </a:t>
            </a:r>
            <a:r>
              <a:rPr lang="en-US" sz="1800" dirty="0" err="1">
                <a:solidFill>
                  <a:srgbClr val="F5750B"/>
                </a:solidFill>
              </a:rPr>
              <a:t>ošteljivosti</a:t>
            </a:r>
            <a:r>
              <a:rPr lang="en-US" sz="1800" dirty="0">
                <a:solidFill>
                  <a:srgbClr val="F5750B"/>
                </a:solidFill>
              </a:rPr>
              <a:t> </a:t>
            </a:r>
            <a:r>
              <a:rPr lang="en-US" sz="1800" dirty="0" err="1">
                <a:solidFill>
                  <a:srgbClr val="F5750B"/>
                </a:solidFill>
              </a:rPr>
              <a:t>zgrada</a:t>
            </a:r>
            <a:endParaRPr lang="en-US" sz="1800" dirty="0">
              <a:solidFill>
                <a:srgbClr val="F5750B"/>
              </a:solidFill>
            </a:endParaRPr>
          </a:p>
          <a:p>
            <a:pPr lvl="1"/>
            <a:r>
              <a:rPr lang="en-US" sz="1600" b="1" dirty="0" err="1"/>
              <a:t>krivulje</a:t>
            </a:r>
            <a:r>
              <a:rPr lang="en-US" sz="1600" b="1" dirty="0"/>
              <a:t> </a:t>
            </a:r>
            <a:r>
              <a:rPr lang="en-US" sz="1600" b="1" dirty="0" err="1"/>
              <a:t>vjerojatnosti</a:t>
            </a:r>
            <a:r>
              <a:rPr lang="en-US" sz="1600" b="1" dirty="0"/>
              <a:t> </a:t>
            </a:r>
            <a:r>
              <a:rPr lang="en-US" sz="1600" b="1" dirty="0" err="1"/>
              <a:t>oštećenja</a:t>
            </a:r>
            <a:r>
              <a:rPr lang="en-US" sz="1600" b="1" dirty="0"/>
              <a:t> i </a:t>
            </a:r>
            <a:r>
              <a:rPr lang="en-US" sz="1600" b="1" dirty="0" err="1"/>
              <a:t>krivulje</a:t>
            </a:r>
            <a:r>
              <a:rPr lang="en-US" sz="1600" b="1" dirty="0"/>
              <a:t> oštetljivosti </a:t>
            </a:r>
            <a:r>
              <a:rPr lang="en-US" sz="1600" dirty="0" err="1"/>
              <a:t>koje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preuzete</a:t>
            </a:r>
            <a:r>
              <a:rPr lang="en-US" sz="1600" dirty="0"/>
              <a:t> </a:t>
            </a:r>
            <a:r>
              <a:rPr lang="en-US" sz="1600" dirty="0" err="1"/>
              <a:t>iz</a:t>
            </a:r>
            <a:r>
              <a:rPr lang="en-US" sz="1600" dirty="0"/>
              <a:t> GEM-</a:t>
            </a:r>
            <a:r>
              <a:rPr lang="en-US" sz="1600" dirty="0" err="1"/>
              <a:t>ove</a:t>
            </a:r>
            <a:r>
              <a:rPr lang="en-US" sz="1600" dirty="0"/>
              <a:t> </a:t>
            </a:r>
            <a:r>
              <a:rPr lang="en-US" sz="1600" dirty="0" err="1"/>
              <a:t>baze</a:t>
            </a:r>
            <a:r>
              <a:rPr lang="en-US" sz="1600" dirty="0"/>
              <a:t> (Martins i Silva, 2021); 98 </a:t>
            </a:r>
            <a:r>
              <a:rPr lang="en-US" sz="1600" dirty="0" err="1"/>
              <a:t>različitih</a:t>
            </a:r>
            <a:r>
              <a:rPr lang="en-US" sz="1600" dirty="0"/>
              <a:t> </a:t>
            </a:r>
            <a:r>
              <a:rPr lang="en-US" sz="1600" dirty="0" err="1"/>
              <a:t>krivulja</a:t>
            </a:r>
            <a:endParaRPr lang="en-US" sz="1600" dirty="0"/>
          </a:p>
          <a:p>
            <a:pPr lvl="1"/>
            <a:r>
              <a:rPr lang="en-US" sz="1600" dirty="0" err="1"/>
              <a:t>četiri</a:t>
            </a:r>
            <a:r>
              <a:rPr lang="en-US" sz="1600" dirty="0"/>
              <a:t> </a:t>
            </a:r>
            <a:r>
              <a:rPr lang="en-US" sz="1600" dirty="0" err="1"/>
              <a:t>stanja</a:t>
            </a:r>
            <a:r>
              <a:rPr lang="en-US" sz="1600" dirty="0"/>
              <a:t> </a:t>
            </a:r>
            <a:r>
              <a:rPr lang="en-US" sz="1600" dirty="0" err="1"/>
              <a:t>oštećenja</a:t>
            </a:r>
            <a:r>
              <a:rPr lang="en-US" sz="1600" dirty="0"/>
              <a:t> – </a:t>
            </a:r>
            <a:r>
              <a:rPr lang="en-US" sz="1600" dirty="0" err="1"/>
              <a:t>blago</a:t>
            </a:r>
            <a:r>
              <a:rPr lang="en-US" sz="1600" dirty="0"/>
              <a:t> (</a:t>
            </a:r>
            <a:r>
              <a:rPr lang="en-US" sz="1600" dirty="0" err="1"/>
              <a:t>DS1</a:t>
            </a:r>
            <a:r>
              <a:rPr lang="en-US" sz="1600" dirty="0"/>
              <a:t>), </a:t>
            </a:r>
            <a:r>
              <a:rPr lang="en-US" sz="1600" dirty="0" err="1"/>
              <a:t>umjereno</a:t>
            </a:r>
            <a:r>
              <a:rPr lang="en-US" sz="1600" dirty="0"/>
              <a:t> (</a:t>
            </a:r>
            <a:r>
              <a:rPr lang="en-US" sz="1600" dirty="0" err="1"/>
              <a:t>DS2</a:t>
            </a:r>
            <a:r>
              <a:rPr lang="en-US" sz="1600" dirty="0"/>
              <a:t>), </a:t>
            </a:r>
            <a:r>
              <a:rPr lang="en-US" sz="1600" dirty="0" err="1"/>
              <a:t>značajno</a:t>
            </a:r>
            <a:r>
              <a:rPr lang="en-US" sz="1600" dirty="0"/>
              <a:t> (</a:t>
            </a:r>
            <a:r>
              <a:rPr lang="en-US" sz="1600" dirty="0" err="1"/>
              <a:t>DS3</a:t>
            </a:r>
            <a:r>
              <a:rPr lang="en-US" sz="1600" dirty="0"/>
              <a:t>) i </a:t>
            </a:r>
            <a:r>
              <a:rPr lang="en-US" sz="1600" dirty="0" err="1"/>
              <a:t>potpuni</a:t>
            </a:r>
            <a:r>
              <a:rPr lang="en-US" sz="1600" dirty="0"/>
              <a:t> </a:t>
            </a:r>
            <a:r>
              <a:rPr lang="en-US" sz="1600" dirty="0" err="1"/>
              <a:t>slom</a:t>
            </a:r>
            <a:r>
              <a:rPr lang="en-US" sz="1600" dirty="0"/>
              <a:t> (</a:t>
            </a:r>
            <a:r>
              <a:rPr lang="en-US" sz="1600" dirty="0" err="1"/>
              <a:t>DS4</a:t>
            </a:r>
            <a:r>
              <a:rPr lang="en-US" sz="1600" dirty="0"/>
              <a:t>)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7641" y="852407"/>
            <a:ext cx="2692230" cy="11463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10951241" y="807783"/>
            <a:ext cx="1158630" cy="1229817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70A2E6-148D-5296-2978-8F151CB2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3" y="157163"/>
            <a:ext cx="9617076" cy="431800"/>
          </a:xfrm>
        </p:spPr>
        <p:txBody>
          <a:bodyPr/>
          <a:lstStyle/>
          <a:p>
            <a:r>
              <a:rPr lang="hr-HR" dirty="0"/>
              <a:t>ulazni podaci</a:t>
            </a:r>
            <a:r>
              <a:rPr lang="en-US" dirty="0"/>
              <a:t>: </a:t>
            </a:r>
            <a:r>
              <a:rPr lang="en-US" cap="none" dirty="0"/>
              <a:t>Oštetljivost </a:t>
            </a:r>
            <a:r>
              <a:rPr lang="en-US" cap="none" dirty="0" err="1"/>
              <a:t>zgrada</a:t>
            </a:r>
            <a:endParaRPr lang="hr-HR" cap="none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295573D-8890-941A-1AEB-B4F14DC5C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pic>
        <p:nvPicPr>
          <p:cNvPr id="2" name="Picture 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604BEE2-F2B4-3BE4-3D95-C8131EA77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63" y="2347636"/>
            <a:ext cx="2879725" cy="1925955"/>
          </a:xfrm>
          <a:prstGeom prst="rect">
            <a:avLst/>
          </a:prstGeom>
        </p:spPr>
      </p:pic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6BF0EED-19AB-8691-37BA-869630F7B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937" y="2335036"/>
            <a:ext cx="2879725" cy="1925955"/>
          </a:xfrm>
          <a:prstGeom prst="rect">
            <a:avLst/>
          </a:prstGeom>
        </p:spPr>
      </p:pic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5053E056-FF3E-AEE4-8327-BDEC987C9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7" y="4286191"/>
            <a:ext cx="2879725" cy="1925955"/>
          </a:xfrm>
          <a:prstGeom prst="rect">
            <a:avLst/>
          </a:prstGeom>
        </p:spPr>
      </p:pic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26010D7-B4B1-A1A5-0C89-C60C574C9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5337" y="2360236"/>
            <a:ext cx="2879725" cy="1925955"/>
          </a:xfrm>
          <a:prstGeom prst="rect">
            <a:avLst/>
          </a:prstGeom>
        </p:spPr>
      </p:pic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0AD7DDD-7F0D-4012-A9C9-191A4106A5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937" y="4324033"/>
            <a:ext cx="2879725" cy="1925955"/>
          </a:xfrm>
          <a:prstGeom prst="rect">
            <a:avLst/>
          </a:prstGeom>
        </p:spPr>
      </p:pic>
      <p:pic>
        <p:nvPicPr>
          <p:cNvPr id="12" name="Picture 1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B984055-02F0-3649-FAA0-F8B76962ED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0936" y="4327633"/>
            <a:ext cx="2879725" cy="1925955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37DE81D7-3CCB-F8CA-5A6E-EC939EF3A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9581" y="3622266"/>
            <a:ext cx="3524175" cy="11463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600" b="1" dirty="0" err="1"/>
              <a:t>nedostatak</a:t>
            </a:r>
            <a:r>
              <a:rPr lang="en-US" sz="1600" b="1" dirty="0"/>
              <a:t> </a:t>
            </a:r>
            <a:r>
              <a:rPr lang="en-US" sz="1600" b="1" dirty="0" err="1"/>
              <a:t>krivulja</a:t>
            </a:r>
            <a:r>
              <a:rPr lang="en-US" sz="1600" b="1" dirty="0"/>
              <a:t> </a:t>
            </a:r>
            <a:r>
              <a:rPr lang="en-US" sz="1600" b="1" dirty="0" err="1"/>
              <a:t>vjerojatnosti</a:t>
            </a:r>
            <a:r>
              <a:rPr lang="en-US" sz="1600" b="1" dirty="0"/>
              <a:t> </a:t>
            </a:r>
            <a:r>
              <a:rPr lang="en-US" sz="1600" b="1" dirty="0" err="1"/>
              <a:t>oštećenja</a:t>
            </a:r>
            <a:r>
              <a:rPr lang="en-US" sz="1600" b="1" dirty="0"/>
              <a:t> i </a:t>
            </a:r>
            <a:r>
              <a:rPr lang="en-US" sz="1600" b="1" dirty="0" err="1"/>
              <a:t>modela</a:t>
            </a:r>
            <a:r>
              <a:rPr lang="en-US" sz="1600" b="1" dirty="0"/>
              <a:t> oštetljivosti </a:t>
            </a:r>
            <a:r>
              <a:rPr lang="en-US" sz="1600" b="1" dirty="0" err="1"/>
              <a:t>razvijenih</a:t>
            </a:r>
            <a:r>
              <a:rPr lang="en-US" sz="1600" b="1" dirty="0"/>
              <a:t> za </a:t>
            </a:r>
            <a:r>
              <a:rPr lang="en-US" sz="1600" b="1" dirty="0" err="1"/>
              <a:t>naše</a:t>
            </a:r>
            <a:r>
              <a:rPr lang="en-US" sz="1600" b="1" dirty="0"/>
              <a:t> </a:t>
            </a:r>
            <a:r>
              <a:rPr lang="en-US" sz="1600" b="1" dirty="0" err="1"/>
              <a:t>područje</a:t>
            </a:r>
            <a:r>
              <a:rPr lang="en-US" sz="1600" b="1" dirty="0"/>
              <a:t>!</a:t>
            </a:r>
            <a:endParaRPr lang="hr-HR" sz="1600" b="1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0CEA1BCA-3E08-0666-BF7C-96C07E58AE6D}"/>
              </a:ext>
            </a:extLst>
          </p:cNvPr>
          <p:cNvSpPr txBox="1">
            <a:spLocks/>
          </p:cNvSpPr>
          <p:nvPr/>
        </p:nvSpPr>
        <p:spPr bwMode="auto">
          <a:xfrm>
            <a:off x="8790556" y="2422856"/>
            <a:ext cx="3401444" cy="399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 err="1"/>
              <a:t>Modeli</a:t>
            </a:r>
            <a:r>
              <a:rPr lang="en-US" sz="1600" b="1" dirty="0"/>
              <a:t> oštetljivosti </a:t>
            </a:r>
            <a:r>
              <a:rPr lang="en-US" sz="1600" dirty="0"/>
              <a:t>(</a:t>
            </a:r>
            <a:r>
              <a:rPr lang="en-US" sz="1600" dirty="0" err="1"/>
              <a:t>odn</a:t>
            </a:r>
            <a:r>
              <a:rPr lang="en-US" sz="1600" dirty="0"/>
              <a:t>. </a:t>
            </a:r>
            <a:r>
              <a:rPr lang="en-US" sz="1600" dirty="0" err="1"/>
              <a:t>posljedica</a:t>
            </a:r>
            <a:r>
              <a:rPr lang="en-US" sz="1600" dirty="0"/>
              <a:t>) </a:t>
            </a:r>
            <a:r>
              <a:rPr lang="en-US" sz="1600" dirty="0" err="1"/>
              <a:t>definirani</a:t>
            </a:r>
            <a:r>
              <a:rPr lang="en-US" sz="1600" dirty="0"/>
              <a:t> za </a:t>
            </a:r>
            <a:r>
              <a:rPr lang="en-US" sz="1600" dirty="0" err="1"/>
              <a:t>sljedeće</a:t>
            </a:r>
            <a:r>
              <a:rPr lang="en-US" sz="1600" dirty="0"/>
              <a:t> </a:t>
            </a:r>
            <a:r>
              <a:rPr lang="en-US" sz="1600" dirty="0" err="1"/>
              <a:t>pokazatelje</a:t>
            </a:r>
            <a:r>
              <a:rPr lang="en-US" sz="1600" dirty="0"/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/>
              <a:t>rušenje</a:t>
            </a:r>
            <a:r>
              <a:rPr lang="en-US" sz="1600" dirty="0"/>
              <a:t> </a:t>
            </a:r>
            <a:r>
              <a:rPr lang="en-US" sz="1600" dirty="0" err="1"/>
              <a:t>zgrada</a:t>
            </a:r>
            <a:r>
              <a:rPr lang="en-US" sz="16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/>
              <a:t>broj</a:t>
            </a:r>
            <a:r>
              <a:rPr lang="en-US" sz="1600" dirty="0"/>
              <a:t> </a:t>
            </a:r>
            <a:r>
              <a:rPr lang="en-US" sz="1600" dirty="0" err="1"/>
              <a:t>žrtava</a:t>
            </a:r>
            <a:r>
              <a:rPr lang="en-US" sz="16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/>
              <a:t>broj</a:t>
            </a:r>
            <a:r>
              <a:rPr lang="en-US" sz="1600" dirty="0"/>
              <a:t> </a:t>
            </a:r>
            <a:r>
              <a:rPr lang="en-US" sz="1600" dirty="0" err="1"/>
              <a:t>teško</a:t>
            </a:r>
            <a:r>
              <a:rPr lang="en-US" sz="1600" dirty="0"/>
              <a:t> </a:t>
            </a:r>
            <a:r>
              <a:rPr lang="en-US" sz="1600" dirty="0" err="1"/>
              <a:t>ozlijeđenih</a:t>
            </a:r>
            <a:r>
              <a:rPr lang="en-US" sz="1600" dirty="0"/>
              <a:t> </a:t>
            </a:r>
            <a:r>
              <a:rPr lang="en-US" sz="1600" dirty="0" err="1"/>
              <a:t>osoba</a:t>
            </a:r>
            <a:r>
              <a:rPr lang="en-US" sz="16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/>
              <a:t>broj</a:t>
            </a:r>
            <a:r>
              <a:rPr lang="en-US" sz="1600" dirty="0"/>
              <a:t> </a:t>
            </a:r>
            <a:r>
              <a:rPr lang="en-US" sz="1600" dirty="0" err="1"/>
              <a:t>ljudi</a:t>
            </a:r>
            <a:r>
              <a:rPr lang="en-US" sz="1600" dirty="0"/>
              <a:t> koji </a:t>
            </a:r>
            <a:r>
              <a:rPr lang="en-US" sz="1600" dirty="0" err="1"/>
              <a:t>će</a:t>
            </a:r>
            <a:r>
              <a:rPr lang="en-US" sz="1600" dirty="0"/>
              <a:t> </a:t>
            </a:r>
            <a:r>
              <a:rPr lang="en-US" sz="1600" dirty="0" err="1"/>
              <a:t>morati</a:t>
            </a:r>
            <a:r>
              <a:rPr lang="en-US" sz="1600" dirty="0"/>
              <a:t> </a:t>
            </a:r>
            <a:r>
              <a:rPr lang="en-US" sz="1600" dirty="0" err="1"/>
              <a:t>napustiti</a:t>
            </a:r>
            <a:r>
              <a:rPr lang="en-US" sz="1600" dirty="0"/>
              <a:t> </a:t>
            </a:r>
            <a:r>
              <a:rPr lang="en-US" sz="1600" dirty="0" err="1"/>
              <a:t>zgrade</a:t>
            </a:r>
            <a:r>
              <a:rPr lang="en-US" sz="16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/>
              <a:t>novčani</a:t>
            </a:r>
            <a:r>
              <a:rPr lang="en-US" sz="1600" dirty="0"/>
              <a:t> </a:t>
            </a:r>
            <a:r>
              <a:rPr lang="en-US" sz="1600" dirty="0" err="1"/>
              <a:t>gubici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637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PROCJENA</a:t>
            </a:r>
            <a:r>
              <a:rPr lang="en-US" dirty="0"/>
              <a:t> </a:t>
            </a:r>
            <a:r>
              <a:rPr lang="en-US" dirty="0" err="1"/>
              <a:t>POTRESNOG</a:t>
            </a:r>
            <a:r>
              <a:rPr lang="en-US" dirty="0"/>
              <a:t> </a:t>
            </a:r>
            <a:r>
              <a:rPr lang="en-US" dirty="0" err="1"/>
              <a:t>RIZIKA</a:t>
            </a:r>
            <a:r>
              <a:rPr lang="en-US" dirty="0"/>
              <a:t> </a:t>
            </a:r>
            <a:r>
              <a:rPr lang="en-US" dirty="0" err="1"/>
              <a:t>zgrada</a:t>
            </a:r>
            <a:endParaRPr lang="hr-HR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B2E2018-B405-47FA-AA4F-F8F67717F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8B0458B-0620-B891-5345-6E5E901FF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33" y="947907"/>
            <a:ext cx="6628867" cy="5388739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003132-B0DA-EFF6-CA83-ED7EF9F56F24}"/>
              </a:ext>
            </a:extLst>
          </p:cNvPr>
          <p:cNvSpPr/>
          <p:nvPr/>
        </p:nvSpPr>
        <p:spPr bwMode="auto">
          <a:xfrm>
            <a:off x="2738171" y="3981600"/>
            <a:ext cx="2201029" cy="2355046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6406603A-12E7-9E52-1D63-51827F61F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2802" y="1144063"/>
            <a:ext cx="4796630" cy="4644679"/>
          </a:xfrm>
        </p:spPr>
        <p:txBody>
          <a:bodyPr/>
          <a:lstStyle/>
          <a:p>
            <a:pPr algn="just"/>
            <a:r>
              <a:rPr lang="hr-HR" sz="1800" b="1" dirty="0"/>
              <a:t>Cilj </a:t>
            </a:r>
            <a:r>
              <a:rPr lang="hr-HR" sz="1800" dirty="0"/>
              <a:t>procjene rizika od potresa jest opisati negativne posljedice izazvane potresom i vjerojatnost njihove pojave za određenu razinu potresnog djelovanja</a:t>
            </a:r>
          </a:p>
          <a:p>
            <a:pPr algn="just"/>
            <a:endParaRPr lang="hr-HR" sz="1800" dirty="0"/>
          </a:p>
          <a:p>
            <a:pPr algn="just"/>
            <a:r>
              <a:rPr lang="hr-HR" sz="1800" b="1" dirty="0"/>
              <a:t>Pokazatelji</a:t>
            </a:r>
            <a:r>
              <a:rPr lang="hr-HR" sz="1800" dirty="0"/>
              <a:t> rizika od potresa (negativne posljedice)</a:t>
            </a:r>
          </a:p>
          <a:p>
            <a:pPr lvl="1" algn="just"/>
            <a:r>
              <a:rPr lang="en-US" sz="1800" dirty="0"/>
              <a:t>b</a:t>
            </a:r>
            <a:r>
              <a:rPr lang="hr-HR" sz="1800" dirty="0"/>
              <a:t>roj srušenih zgrada</a:t>
            </a:r>
          </a:p>
          <a:p>
            <a:pPr lvl="1" algn="just"/>
            <a:r>
              <a:rPr lang="hr-HR" sz="1800" dirty="0"/>
              <a:t>broj žrtava </a:t>
            </a:r>
          </a:p>
          <a:p>
            <a:pPr lvl="1" algn="just"/>
            <a:r>
              <a:rPr lang="hr-HR" sz="1800" dirty="0"/>
              <a:t>broj teško ozlijeđenih osoba </a:t>
            </a:r>
          </a:p>
          <a:p>
            <a:pPr lvl="1" algn="just"/>
            <a:r>
              <a:rPr lang="hr-HR" sz="1800" dirty="0"/>
              <a:t>broj ljudi koji će morati napustiti zgrade </a:t>
            </a:r>
          </a:p>
          <a:p>
            <a:pPr lvl="1" algn="just"/>
            <a:r>
              <a:rPr lang="hr-HR" sz="1800" dirty="0"/>
              <a:t>novčani gubici</a:t>
            </a:r>
            <a:endParaRPr lang="en-US" sz="1800" dirty="0"/>
          </a:p>
          <a:p>
            <a:pPr lvl="1" algn="just"/>
            <a:endParaRPr lang="hr-HR" sz="1800" dirty="0"/>
          </a:p>
          <a:p>
            <a:pPr lvl="1" algn="just"/>
            <a:endParaRPr lang="hr-HR" sz="1800" dirty="0"/>
          </a:p>
          <a:p>
            <a:pPr marL="457200" lvl="1" indent="0" algn="just">
              <a:buNone/>
            </a:pPr>
            <a:endParaRPr lang="hr-HR" sz="1800" dirty="0"/>
          </a:p>
          <a:p>
            <a:pPr lvl="1" algn="just"/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56752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PROCJENA</a:t>
            </a:r>
            <a:r>
              <a:rPr lang="en-US" dirty="0"/>
              <a:t> </a:t>
            </a:r>
            <a:r>
              <a:rPr lang="en-US" dirty="0" err="1"/>
              <a:t>POTRESNOG</a:t>
            </a:r>
            <a:r>
              <a:rPr lang="en-US" dirty="0"/>
              <a:t> </a:t>
            </a:r>
            <a:r>
              <a:rPr lang="en-US" dirty="0" err="1"/>
              <a:t>RIZIKA</a:t>
            </a:r>
            <a:r>
              <a:rPr lang="en-US" dirty="0"/>
              <a:t> </a:t>
            </a:r>
            <a:r>
              <a:rPr lang="en-US" dirty="0" err="1"/>
              <a:t>zgrada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23501"/>
            <a:ext cx="10416538" cy="5309765"/>
          </a:xfrm>
        </p:spPr>
        <p:txBody>
          <a:bodyPr/>
          <a:lstStyle/>
          <a:p>
            <a:pPr algn="just"/>
            <a:r>
              <a:rPr lang="en-US" sz="2400" dirty="0" err="1"/>
              <a:t>Programski</a:t>
            </a:r>
            <a:r>
              <a:rPr lang="en-US" sz="2400" dirty="0"/>
              <a:t> </a:t>
            </a:r>
            <a:r>
              <a:rPr lang="en-US" sz="2400" dirty="0" err="1"/>
              <a:t>paket</a:t>
            </a:r>
            <a:r>
              <a:rPr lang="en-US" sz="2400" dirty="0"/>
              <a:t> </a:t>
            </a:r>
            <a:r>
              <a:rPr lang="en-US" sz="2400" b="1" dirty="0" err="1"/>
              <a:t>Openquake</a:t>
            </a:r>
            <a:r>
              <a:rPr lang="en-US" sz="2400" b="1" dirty="0"/>
              <a:t> </a:t>
            </a:r>
            <a:r>
              <a:rPr lang="en-US" sz="2400" dirty="0"/>
              <a:t>(Silva i dr., 2012 i 2014)</a:t>
            </a:r>
            <a:endParaRPr lang="hr-HR" sz="2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54D7A-55D1-ACF8-5191-B8709F3D24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324" y="1347153"/>
            <a:ext cx="7708476" cy="5085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918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PROCJENA</a:t>
            </a:r>
            <a:r>
              <a:rPr lang="en-US" dirty="0"/>
              <a:t> </a:t>
            </a:r>
            <a:r>
              <a:rPr lang="en-US" dirty="0" err="1"/>
              <a:t>POTRESNOG</a:t>
            </a:r>
            <a:r>
              <a:rPr lang="en-US" dirty="0"/>
              <a:t> </a:t>
            </a:r>
            <a:r>
              <a:rPr lang="en-US" dirty="0" err="1"/>
              <a:t>RIZIKA</a:t>
            </a:r>
            <a:r>
              <a:rPr lang="en-US" dirty="0"/>
              <a:t> </a:t>
            </a:r>
            <a:r>
              <a:rPr lang="en-US" dirty="0" err="1"/>
              <a:t>zgrada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B68648D-734D-0877-F4DA-3F69C3179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936" y="1276815"/>
            <a:ext cx="7336080" cy="4169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600" dirty="0" err="1"/>
              <a:t>Krivulje</a:t>
            </a:r>
            <a:r>
              <a:rPr lang="en-US" sz="1600" dirty="0"/>
              <a:t> </a:t>
            </a:r>
            <a:r>
              <a:rPr lang="en-US" sz="1600" dirty="0" err="1"/>
              <a:t>gubitaka</a:t>
            </a:r>
            <a:r>
              <a:rPr lang="en-US" sz="1600" dirty="0"/>
              <a:t> u </a:t>
            </a:r>
            <a:r>
              <a:rPr lang="en-US" sz="1600" dirty="0" err="1"/>
              <a:t>odnosu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različita</a:t>
            </a:r>
            <a:r>
              <a:rPr lang="en-US" sz="1600" dirty="0"/>
              <a:t> </a:t>
            </a:r>
            <a:r>
              <a:rPr lang="en-US" sz="1600" dirty="0" err="1"/>
              <a:t>povratna</a:t>
            </a:r>
            <a:r>
              <a:rPr lang="en-US" sz="1600" dirty="0"/>
              <a:t> </a:t>
            </a:r>
            <a:r>
              <a:rPr lang="en-US" sz="1600" dirty="0" err="1"/>
              <a:t>razdoblja</a:t>
            </a:r>
            <a:endParaRPr lang="hr-HR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AF67A7-DE40-30C0-2744-BAA1A7C6E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23501"/>
            <a:ext cx="10416538" cy="416935"/>
          </a:xfrm>
        </p:spPr>
        <p:txBody>
          <a:bodyPr/>
          <a:lstStyle/>
          <a:p>
            <a:pPr algn="just"/>
            <a:r>
              <a:rPr lang="pl-PL" sz="2000" dirty="0"/>
              <a:t>P</a:t>
            </a:r>
            <a:r>
              <a:rPr lang="en-US" sz="2000" dirty="0" err="1"/>
              <a:t>robabilistička</a:t>
            </a:r>
            <a:r>
              <a:rPr lang="en-US" sz="2000" dirty="0"/>
              <a:t> p</a:t>
            </a:r>
            <a:r>
              <a:rPr lang="pl-PL" sz="2000" dirty="0"/>
              <a:t>rocjena </a:t>
            </a:r>
            <a:r>
              <a:rPr lang="en-US" sz="2000" dirty="0"/>
              <a:t>(</a:t>
            </a:r>
            <a:r>
              <a:rPr lang="pl-PL" sz="2000" dirty="0"/>
              <a:t>potresn</a:t>
            </a:r>
            <a:r>
              <a:rPr lang="en-US" sz="2000" dirty="0"/>
              <a:t>a</a:t>
            </a:r>
            <a:r>
              <a:rPr lang="pl-PL" sz="2000" dirty="0"/>
              <a:t> opasnost temeljen</a:t>
            </a:r>
            <a:r>
              <a:rPr lang="en-US" sz="2000" dirty="0"/>
              <a:t>a</a:t>
            </a:r>
            <a:r>
              <a:rPr lang="pl-PL" sz="2000" dirty="0"/>
              <a:t> na događajima</a:t>
            </a:r>
            <a:r>
              <a:rPr lang="en-US" sz="2000" dirty="0"/>
              <a:t>)</a:t>
            </a:r>
            <a:endParaRPr lang="hr-HR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428CAA-CC01-58E6-BA2A-6C0C73607C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" y="1850857"/>
            <a:ext cx="3908089" cy="214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0C8C0D-82DC-3807-D1EF-C31186921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292" y="1845405"/>
            <a:ext cx="3599815" cy="215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41A880-5B72-0258-F1ED-E3F9C0A52B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92" y="1840960"/>
            <a:ext cx="3599815" cy="215455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EF1B5C-470A-C967-3DC4-6979E1A57E7C}"/>
              </a:ext>
            </a:extLst>
          </p:cNvPr>
          <p:cNvSpPr txBox="1">
            <a:spLocks/>
          </p:cNvSpPr>
          <p:nvPr/>
        </p:nvSpPr>
        <p:spPr bwMode="auto">
          <a:xfrm>
            <a:off x="2631547" y="3493919"/>
            <a:ext cx="592665" cy="26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1200" dirty="0">
                <a:solidFill>
                  <a:srgbClr val="F5750B"/>
                </a:solidFill>
              </a:rPr>
              <a:t>500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3E30B3-C611-A443-A3CC-F016C046F611}"/>
              </a:ext>
            </a:extLst>
          </p:cNvPr>
          <p:cNvCxnSpPr>
            <a:cxnSpLocks/>
          </p:cNvCxnSpPr>
          <p:nvPr/>
        </p:nvCxnSpPr>
        <p:spPr>
          <a:xfrm flipV="1">
            <a:off x="2965450" y="2984500"/>
            <a:ext cx="0" cy="535518"/>
          </a:xfrm>
          <a:prstGeom prst="line">
            <a:avLst/>
          </a:prstGeom>
          <a:ln w="3175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4660E4-11F9-2B4F-FC2F-70812D0A10F3}"/>
              </a:ext>
            </a:extLst>
          </p:cNvPr>
          <p:cNvCxnSpPr>
            <a:cxnSpLocks/>
          </p:cNvCxnSpPr>
          <p:nvPr/>
        </p:nvCxnSpPr>
        <p:spPr>
          <a:xfrm flipH="1">
            <a:off x="883973" y="2970211"/>
            <a:ext cx="2093382" cy="0"/>
          </a:xfrm>
          <a:prstGeom prst="line">
            <a:avLst/>
          </a:prstGeom>
          <a:ln w="3175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3C72350-917B-5D93-AD67-810CA50D9723}"/>
              </a:ext>
            </a:extLst>
          </p:cNvPr>
          <p:cNvSpPr txBox="1">
            <a:spLocks/>
          </p:cNvSpPr>
          <p:nvPr/>
        </p:nvSpPr>
        <p:spPr bwMode="auto">
          <a:xfrm>
            <a:off x="6366935" y="3516951"/>
            <a:ext cx="592665" cy="26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1200" dirty="0">
                <a:solidFill>
                  <a:srgbClr val="F5750B"/>
                </a:solidFill>
              </a:rPr>
              <a:t>500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F5FEBC-54A3-0184-2437-15A03F457C01}"/>
              </a:ext>
            </a:extLst>
          </p:cNvPr>
          <p:cNvCxnSpPr>
            <a:cxnSpLocks/>
          </p:cNvCxnSpPr>
          <p:nvPr/>
        </p:nvCxnSpPr>
        <p:spPr>
          <a:xfrm flipV="1">
            <a:off x="6701365" y="3005151"/>
            <a:ext cx="0" cy="509419"/>
          </a:xfrm>
          <a:prstGeom prst="line">
            <a:avLst/>
          </a:prstGeom>
          <a:ln w="3175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50A06A-7DF9-7CDC-0A8A-5AFED1FF0480}"/>
              </a:ext>
            </a:extLst>
          </p:cNvPr>
          <p:cNvCxnSpPr>
            <a:cxnSpLocks/>
          </p:cNvCxnSpPr>
          <p:nvPr/>
        </p:nvCxnSpPr>
        <p:spPr>
          <a:xfrm flipH="1" flipV="1">
            <a:off x="4824413" y="2997200"/>
            <a:ext cx="1888330" cy="0"/>
          </a:xfrm>
          <a:prstGeom prst="line">
            <a:avLst/>
          </a:prstGeom>
          <a:ln w="3175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E704825-2CCE-C1F6-F6E5-428E02DB5083}"/>
              </a:ext>
            </a:extLst>
          </p:cNvPr>
          <p:cNvSpPr txBox="1">
            <a:spLocks/>
          </p:cNvSpPr>
          <p:nvPr/>
        </p:nvSpPr>
        <p:spPr bwMode="auto">
          <a:xfrm>
            <a:off x="10173760" y="3534266"/>
            <a:ext cx="592665" cy="26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1200" dirty="0">
                <a:solidFill>
                  <a:srgbClr val="F5750B"/>
                </a:solidFill>
              </a:rPr>
              <a:t>500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634247A-2477-6B43-FE5C-4A122C14C726}"/>
              </a:ext>
            </a:extLst>
          </p:cNvPr>
          <p:cNvCxnSpPr>
            <a:cxnSpLocks/>
          </p:cNvCxnSpPr>
          <p:nvPr/>
        </p:nvCxnSpPr>
        <p:spPr>
          <a:xfrm flipH="1" flipV="1">
            <a:off x="10508190" y="2939916"/>
            <a:ext cx="0" cy="594350"/>
          </a:xfrm>
          <a:prstGeom prst="line">
            <a:avLst/>
          </a:prstGeom>
          <a:ln w="3175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180E70-42BF-3B41-BB6E-10403DDBB483}"/>
              </a:ext>
            </a:extLst>
          </p:cNvPr>
          <p:cNvCxnSpPr>
            <a:cxnSpLocks/>
          </p:cNvCxnSpPr>
          <p:nvPr/>
        </p:nvCxnSpPr>
        <p:spPr>
          <a:xfrm flipH="1">
            <a:off x="8883650" y="2931965"/>
            <a:ext cx="1635918" cy="0"/>
          </a:xfrm>
          <a:prstGeom prst="line">
            <a:avLst/>
          </a:prstGeom>
          <a:ln w="31750">
            <a:solidFill>
              <a:srgbClr val="F57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8">
            <a:extLst>
              <a:ext uri="{FF2B5EF4-FFF2-40B4-BE49-F238E27FC236}">
                <a16:creationId xmlns:a16="http://schemas.microsoft.com/office/drawing/2014/main" id="{953EDF73-749C-8E20-AF8F-3AAB62EE8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4976" y="4374788"/>
            <a:ext cx="6346086" cy="16405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900"/>
              </a:spcBef>
              <a:buNone/>
            </a:pPr>
            <a:r>
              <a:rPr lang="en-US" sz="1600" dirty="0"/>
              <a:t>Za </a:t>
            </a:r>
            <a:r>
              <a:rPr lang="en-US" sz="1600" dirty="0" err="1"/>
              <a:t>djelovanje</a:t>
            </a:r>
            <a:r>
              <a:rPr lang="en-US" sz="1600" dirty="0"/>
              <a:t> </a:t>
            </a:r>
            <a:r>
              <a:rPr lang="en-US" sz="1600" dirty="0" err="1"/>
              <a:t>potresa</a:t>
            </a:r>
            <a:r>
              <a:rPr lang="en-US" sz="1600" dirty="0"/>
              <a:t> </a:t>
            </a:r>
            <a:r>
              <a:rPr lang="en-US" sz="1600" dirty="0" err="1"/>
              <a:t>povratnog</a:t>
            </a:r>
            <a:r>
              <a:rPr lang="en-US" sz="1600" dirty="0"/>
              <a:t> </a:t>
            </a:r>
            <a:r>
              <a:rPr lang="en-US" sz="1600" dirty="0" err="1"/>
              <a:t>razdoblja</a:t>
            </a:r>
            <a:r>
              <a:rPr lang="en-US" sz="1600" dirty="0"/>
              <a:t> od 500 </a:t>
            </a:r>
            <a:r>
              <a:rPr lang="en-US" sz="1600" dirty="0" err="1"/>
              <a:t>godina</a:t>
            </a:r>
            <a:r>
              <a:rPr lang="en-US" sz="1600" dirty="0"/>
              <a:t> </a:t>
            </a:r>
            <a:r>
              <a:rPr lang="en-US" sz="1600" dirty="0" err="1"/>
              <a:t>procjenjuje</a:t>
            </a:r>
            <a:r>
              <a:rPr lang="en-US" sz="1600" dirty="0"/>
              <a:t> se:</a:t>
            </a:r>
          </a:p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600" dirty="0" err="1"/>
              <a:t>oko</a:t>
            </a:r>
            <a:r>
              <a:rPr lang="en-US" sz="1600" dirty="0"/>
              <a:t> 900 </a:t>
            </a:r>
            <a:r>
              <a:rPr lang="en-US" sz="1600" dirty="0" err="1"/>
              <a:t>srušenih</a:t>
            </a:r>
            <a:r>
              <a:rPr lang="en-US" sz="1600" dirty="0"/>
              <a:t> </a:t>
            </a:r>
            <a:r>
              <a:rPr lang="en-US" sz="1600" dirty="0" err="1"/>
              <a:t>zgrada</a:t>
            </a:r>
            <a:endParaRPr lang="en-US" sz="1600" dirty="0"/>
          </a:p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600" dirty="0" err="1"/>
              <a:t>oko</a:t>
            </a:r>
            <a:r>
              <a:rPr lang="en-US" sz="1600" dirty="0"/>
              <a:t> 600 </a:t>
            </a:r>
            <a:r>
              <a:rPr lang="en-US" sz="1600" dirty="0" err="1"/>
              <a:t>žrtava</a:t>
            </a:r>
            <a:endParaRPr lang="en-US" sz="1600" dirty="0"/>
          </a:p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600" dirty="0" err="1"/>
              <a:t>novčani</a:t>
            </a:r>
            <a:r>
              <a:rPr lang="en-US" sz="1600" dirty="0"/>
              <a:t> </a:t>
            </a:r>
            <a:r>
              <a:rPr lang="en-US" sz="1600" dirty="0" err="1"/>
              <a:t>gubici</a:t>
            </a:r>
            <a:r>
              <a:rPr lang="en-US" sz="1600" dirty="0"/>
              <a:t> od </a:t>
            </a:r>
            <a:r>
              <a:rPr lang="en-US" sz="1600" dirty="0" err="1"/>
              <a:t>oko</a:t>
            </a:r>
            <a:r>
              <a:rPr lang="en-US" sz="1600" dirty="0"/>
              <a:t> 9,6 </a:t>
            </a:r>
            <a:r>
              <a:rPr lang="en-US" sz="1600" dirty="0" err="1"/>
              <a:t>milijarde</a:t>
            </a:r>
            <a:r>
              <a:rPr lang="en-US" sz="1600" dirty="0"/>
              <a:t> EUR</a:t>
            </a:r>
          </a:p>
          <a:p>
            <a:pPr marL="57150" indent="0">
              <a:spcBef>
                <a:spcPts val="900"/>
              </a:spcBef>
              <a:buNone/>
            </a:pPr>
            <a:r>
              <a:rPr lang="en-US" sz="1600" dirty="0"/>
              <a:t>	</a:t>
            </a:r>
            <a:endParaRPr lang="hr-HR" sz="16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4D9DC3C-C1BB-DFB6-E4E8-224912EC7346}"/>
              </a:ext>
            </a:extLst>
          </p:cNvPr>
          <p:cNvSpPr/>
          <p:nvPr/>
        </p:nvSpPr>
        <p:spPr>
          <a:xfrm>
            <a:off x="202789" y="4362722"/>
            <a:ext cx="5525322" cy="17876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POTRES</a:t>
            </a:r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POVRATNOG</a:t>
            </a:r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RAZDOBLJA</a:t>
            </a:r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500 </a:t>
            </a:r>
            <a:r>
              <a:rPr lang="en-US" sz="1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GODINA</a:t>
            </a:r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vjerojatnost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od 4 % da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će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se ta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jačina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trešnje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premašiti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razdoblju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od 20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godina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odnosno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odnosno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10 % u 50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godina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koliko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je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projektirani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uporabni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vijek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zgrada</a:t>
            </a:r>
            <a:endParaRPr lang="en-US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prosječno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razmatrajući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dugo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razdoblje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seizmičnosti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r-H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dogodit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će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jednom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svakih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500 </a:t>
            </a:r>
            <a:r>
              <a:rPr lang="en-US" sz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godina</a:t>
            </a:r>
            <a:r>
              <a:rPr lang="en-US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no </a:t>
            </a:r>
            <a:r>
              <a:rPr lang="en-US" sz="1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može</a:t>
            </a:r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se </a:t>
            </a:r>
            <a:r>
              <a:rPr lang="en-US" sz="1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dogoditi</a:t>
            </a:r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VIŠE</a:t>
            </a:r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PUTA I BILO KAD u tom </a:t>
            </a:r>
            <a:r>
              <a:rPr lang="en-US" sz="1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razdoblju</a:t>
            </a:r>
            <a:r>
              <a:rPr lang="en-US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hr-HR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14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8" grpId="0"/>
      <p:bldP spid="23" grpId="0"/>
      <p:bldP spid="29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PROCJENA</a:t>
            </a:r>
            <a:r>
              <a:rPr lang="en-US" dirty="0"/>
              <a:t> </a:t>
            </a:r>
            <a:r>
              <a:rPr lang="en-US" dirty="0" err="1"/>
              <a:t>POTRESNOG</a:t>
            </a:r>
            <a:r>
              <a:rPr lang="en-US" dirty="0"/>
              <a:t> </a:t>
            </a:r>
            <a:r>
              <a:rPr lang="en-US" dirty="0" err="1"/>
              <a:t>RIZIKA</a:t>
            </a:r>
            <a:r>
              <a:rPr lang="en-US" dirty="0"/>
              <a:t> </a:t>
            </a:r>
            <a:r>
              <a:rPr lang="en-US" dirty="0" err="1"/>
              <a:t>zgrada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7B68648D-734D-0877-F4DA-3F69C3179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1" y="1324949"/>
            <a:ext cx="5689586" cy="6105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600" dirty="0" err="1"/>
              <a:t>Ukupan</a:t>
            </a:r>
            <a:r>
              <a:rPr lang="en-US" sz="1600" dirty="0"/>
              <a:t> i </a:t>
            </a:r>
            <a:r>
              <a:rPr lang="en-US" sz="1600" dirty="0" err="1"/>
              <a:t>relativan</a:t>
            </a:r>
            <a:r>
              <a:rPr lang="en-US" sz="1600" dirty="0"/>
              <a:t> </a:t>
            </a:r>
            <a:r>
              <a:rPr lang="en-US" sz="1600" dirty="0" err="1"/>
              <a:t>broj</a:t>
            </a:r>
            <a:r>
              <a:rPr lang="en-US" sz="1600" dirty="0"/>
              <a:t> </a:t>
            </a:r>
            <a:r>
              <a:rPr lang="en-US" sz="1600" dirty="0" err="1"/>
              <a:t>srušenih</a:t>
            </a:r>
            <a:r>
              <a:rPr lang="en-US" sz="1600" dirty="0"/>
              <a:t> </a:t>
            </a:r>
            <a:r>
              <a:rPr lang="en-US" sz="1600" dirty="0" err="1"/>
              <a:t>zgrada</a:t>
            </a:r>
            <a:r>
              <a:rPr lang="en-US" sz="1600" dirty="0"/>
              <a:t> za </a:t>
            </a:r>
            <a:r>
              <a:rPr lang="en-US" sz="1600" dirty="0" err="1"/>
              <a:t>djelovanje</a:t>
            </a:r>
            <a:r>
              <a:rPr lang="en-US" sz="1600" dirty="0"/>
              <a:t> </a:t>
            </a:r>
            <a:r>
              <a:rPr lang="en-US" sz="1600" dirty="0" err="1"/>
              <a:t>potresa</a:t>
            </a:r>
            <a:r>
              <a:rPr lang="en-US" sz="1600" dirty="0"/>
              <a:t> </a:t>
            </a:r>
            <a:r>
              <a:rPr lang="en-US" sz="1600" dirty="0" err="1"/>
              <a:t>povratnog</a:t>
            </a:r>
            <a:r>
              <a:rPr lang="en-US" sz="1600" dirty="0"/>
              <a:t> </a:t>
            </a:r>
            <a:r>
              <a:rPr lang="en-US" sz="1600" dirty="0" err="1"/>
              <a:t>razdoblja</a:t>
            </a:r>
            <a:r>
              <a:rPr lang="en-US" sz="1600" dirty="0"/>
              <a:t> od 500 </a:t>
            </a:r>
            <a:r>
              <a:rPr lang="en-US" sz="1600" dirty="0" err="1"/>
              <a:t>godina</a:t>
            </a:r>
            <a:endParaRPr lang="hr-HR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AF67A7-DE40-30C0-2744-BAA1A7C6E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23501"/>
            <a:ext cx="10416538" cy="416935"/>
          </a:xfrm>
        </p:spPr>
        <p:txBody>
          <a:bodyPr/>
          <a:lstStyle/>
          <a:p>
            <a:pPr algn="just"/>
            <a:r>
              <a:rPr lang="pl-PL" sz="2000" dirty="0"/>
              <a:t>P</a:t>
            </a:r>
            <a:r>
              <a:rPr lang="en-US" sz="2000" dirty="0" err="1"/>
              <a:t>robabilistička</a:t>
            </a:r>
            <a:r>
              <a:rPr lang="en-US" sz="2000" dirty="0"/>
              <a:t> p</a:t>
            </a:r>
            <a:r>
              <a:rPr lang="pl-PL" sz="2000" dirty="0"/>
              <a:t>rocjena </a:t>
            </a:r>
            <a:r>
              <a:rPr lang="en-US" sz="2000" dirty="0"/>
              <a:t>(</a:t>
            </a:r>
            <a:r>
              <a:rPr lang="pl-PL" sz="2000" dirty="0"/>
              <a:t>potresn</a:t>
            </a:r>
            <a:r>
              <a:rPr lang="en-US" sz="2000" dirty="0"/>
              <a:t>a</a:t>
            </a:r>
            <a:r>
              <a:rPr lang="pl-PL" sz="2000" dirty="0"/>
              <a:t> opasnost temeljen</a:t>
            </a:r>
            <a:r>
              <a:rPr lang="en-US" sz="2000" dirty="0"/>
              <a:t>a</a:t>
            </a:r>
            <a:r>
              <a:rPr lang="pl-PL" sz="2000" dirty="0"/>
              <a:t> na događajima</a:t>
            </a:r>
            <a:r>
              <a:rPr lang="en-US" sz="2000" dirty="0"/>
              <a:t>)</a:t>
            </a:r>
            <a:endParaRPr lang="hr-HR" sz="2000" dirty="0"/>
          </a:p>
        </p:txBody>
      </p:sp>
      <p:pic>
        <p:nvPicPr>
          <p:cNvPr id="5" name="Picture 4" descr="A map of different shades of blue&#10;&#10;Description automatically generated">
            <a:extLst>
              <a:ext uri="{FF2B5EF4-FFF2-40B4-BE49-F238E27FC236}">
                <a16:creationId xmlns:a16="http://schemas.microsoft.com/office/drawing/2014/main" id="{4FFD74BE-219A-265C-9070-9E3A126C1B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4923" y="2175653"/>
            <a:ext cx="2879725" cy="3019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7B83AF-1572-A925-B8A6-9E45C3A229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4802" y="2201553"/>
            <a:ext cx="2879725" cy="3018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03A192-F343-A82B-62CF-DCB0A87BE2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2271" y="2175653"/>
            <a:ext cx="2879725" cy="3002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A map of different colored regions&#10;&#10;Description automatically generated">
            <a:extLst>
              <a:ext uri="{FF2B5EF4-FFF2-40B4-BE49-F238E27FC236}">
                <a16:creationId xmlns:a16="http://schemas.microsoft.com/office/drawing/2014/main" id="{8D0B0382-8A03-2557-6293-3EF3886AEB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2857" y="2243329"/>
            <a:ext cx="2879725" cy="3004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ctangle 8">
            <a:extLst>
              <a:ext uri="{FF2B5EF4-FFF2-40B4-BE49-F238E27FC236}">
                <a16:creationId xmlns:a16="http://schemas.microsoft.com/office/drawing/2014/main" id="{77CA756A-9B28-BDBC-3B03-C4F0979B4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698" y="1324948"/>
            <a:ext cx="5075884" cy="6105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600" dirty="0" err="1"/>
              <a:t>Ukupan</a:t>
            </a:r>
            <a:r>
              <a:rPr lang="en-US" sz="1600" dirty="0"/>
              <a:t> i </a:t>
            </a:r>
            <a:r>
              <a:rPr lang="en-US" sz="1600" dirty="0" err="1"/>
              <a:t>relativan</a:t>
            </a:r>
            <a:r>
              <a:rPr lang="en-US" sz="1600" dirty="0"/>
              <a:t> </a:t>
            </a:r>
            <a:r>
              <a:rPr lang="en-US" sz="1600" dirty="0" err="1"/>
              <a:t>broj</a:t>
            </a:r>
            <a:r>
              <a:rPr lang="en-US" sz="1600" dirty="0"/>
              <a:t> </a:t>
            </a:r>
            <a:r>
              <a:rPr lang="en-US" sz="1600" dirty="0" err="1"/>
              <a:t>žrtava</a:t>
            </a:r>
            <a:r>
              <a:rPr lang="en-US" sz="1600" dirty="0"/>
              <a:t> za </a:t>
            </a:r>
            <a:r>
              <a:rPr lang="en-US" sz="1600" dirty="0" err="1"/>
              <a:t>djelovanje</a:t>
            </a:r>
            <a:r>
              <a:rPr lang="en-US" sz="1600" dirty="0"/>
              <a:t> </a:t>
            </a:r>
            <a:r>
              <a:rPr lang="en-US" sz="1600" dirty="0" err="1"/>
              <a:t>potresa</a:t>
            </a:r>
            <a:r>
              <a:rPr lang="en-US" sz="1600" dirty="0"/>
              <a:t> </a:t>
            </a:r>
            <a:r>
              <a:rPr lang="en-US" sz="1600" dirty="0" err="1"/>
              <a:t>povratnog</a:t>
            </a:r>
            <a:r>
              <a:rPr lang="en-US" sz="1600" dirty="0"/>
              <a:t> </a:t>
            </a:r>
            <a:r>
              <a:rPr lang="en-US" sz="1600" dirty="0" err="1"/>
              <a:t>razdoblja</a:t>
            </a:r>
            <a:r>
              <a:rPr lang="en-US" sz="1600" dirty="0"/>
              <a:t> od 500 </a:t>
            </a:r>
            <a:r>
              <a:rPr lang="en-US" sz="1600" dirty="0" err="1"/>
              <a:t>godina</a:t>
            </a:r>
            <a:endParaRPr lang="hr-HR" sz="1600" dirty="0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D50A8AAC-1314-67C2-9D49-31E826889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782" y="5729233"/>
            <a:ext cx="5689586" cy="6105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600" dirty="0" err="1"/>
              <a:t>Ukupne</a:t>
            </a:r>
            <a:r>
              <a:rPr lang="en-US" sz="1600" dirty="0"/>
              <a:t> </a:t>
            </a:r>
            <a:r>
              <a:rPr lang="en-US" sz="1600" dirty="0" err="1"/>
              <a:t>vrijednosti</a:t>
            </a:r>
            <a:r>
              <a:rPr lang="en-US" sz="1600" dirty="0"/>
              <a:t> </a:t>
            </a:r>
            <a:r>
              <a:rPr lang="en-US" sz="1600" dirty="0" err="1"/>
              <a:t>uvelike</a:t>
            </a:r>
            <a:r>
              <a:rPr lang="en-US" sz="1600" dirty="0"/>
              <a:t> </a:t>
            </a:r>
            <a:r>
              <a:rPr lang="en-US" sz="1600" dirty="0" err="1"/>
              <a:t>ovise</a:t>
            </a:r>
            <a:r>
              <a:rPr lang="en-US" sz="1600" dirty="0"/>
              <a:t> o </a:t>
            </a:r>
            <a:r>
              <a:rPr lang="en-US" sz="1600" dirty="0" err="1"/>
              <a:t>izloženosti</a:t>
            </a:r>
            <a:r>
              <a:rPr lang="en-US" sz="1600" dirty="0"/>
              <a:t> (</a:t>
            </a:r>
            <a:r>
              <a:rPr lang="en-US" sz="1600" dirty="0" err="1"/>
              <a:t>npr</a:t>
            </a:r>
            <a:r>
              <a:rPr lang="en-US" sz="1600" dirty="0"/>
              <a:t>. </a:t>
            </a:r>
            <a:r>
              <a:rPr lang="en-US" sz="1600" dirty="0" err="1"/>
              <a:t>GČ</a:t>
            </a:r>
            <a:r>
              <a:rPr lang="en-US" sz="1600" dirty="0"/>
              <a:t> </a:t>
            </a:r>
            <a:r>
              <a:rPr lang="en-US" sz="1600" dirty="0" err="1"/>
              <a:t>Sesvete</a:t>
            </a:r>
            <a:r>
              <a:rPr lang="en-US" sz="1600" dirty="0"/>
              <a:t>, </a:t>
            </a:r>
            <a:r>
              <a:rPr lang="en-US" sz="1600" dirty="0" err="1"/>
              <a:t>Gornja</a:t>
            </a:r>
            <a:r>
              <a:rPr lang="en-US" sz="1600" dirty="0"/>
              <a:t> </a:t>
            </a:r>
            <a:r>
              <a:rPr lang="en-US" sz="1600" dirty="0" err="1"/>
              <a:t>Dubrava</a:t>
            </a:r>
            <a:r>
              <a:rPr lang="en-US" sz="1600" dirty="0"/>
              <a:t>)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36915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PROCJENA</a:t>
            </a:r>
            <a:r>
              <a:rPr lang="en-US" dirty="0"/>
              <a:t> </a:t>
            </a:r>
            <a:r>
              <a:rPr lang="en-US" dirty="0" err="1"/>
              <a:t>POTRESNOG</a:t>
            </a:r>
            <a:r>
              <a:rPr lang="en-US" dirty="0"/>
              <a:t> </a:t>
            </a:r>
            <a:r>
              <a:rPr lang="en-US" dirty="0" err="1"/>
              <a:t>RIZIKA</a:t>
            </a:r>
            <a:r>
              <a:rPr lang="en-US" dirty="0"/>
              <a:t> </a:t>
            </a:r>
            <a:r>
              <a:rPr lang="en-US" dirty="0" err="1"/>
              <a:t>zgrada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AF67A7-DE40-30C0-2744-BAA1A7C6E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23501"/>
            <a:ext cx="10416538" cy="416935"/>
          </a:xfrm>
        </p:spPr>
        <p:txBody>
          <a:bodyPr/>
          <a:lstStyle/>
          <a:p>
            <a:pPr algn="just"/>
            <a:r>
              <a:rPr lang="pl-PL" sz="2000" dirty="0"/>
              <a:t>P</a:t>
            </a:r>
            <a:r>
              <a:rPr lang="en-US" sz="2000" dirty="0" err="1"/>
              <a:t>robabilistička</a:t>
            </a:r>
            <a:r>
              <a:rPr lang="en-US" sz="2000" dirty="0"/>
              <a:t> p</a:t>
            </a:r>
            <a:r>
              <a:rPr lang="pl-PL" sz="2000" dirty="0"/>
              <a:t>rocjena </a:t>
            </a:r>
            <a:r>
              <a:rPr lang="en-US" sz="2000" dirty="0"/>
              <a:t>(</a:t>
            </a:r>
            <a:r>
              <a:rPr lang="pl-PL" sz="2000" dirty="0"/>
              <a:t>potresn</a:t>
            </a:r>
            <a:r>
              <a:rPr lang="en-US" sz="2000" dirty="0"/>
              <a:t>a</a:t>
            </a:r>
            <a:r>
              <a:rPr lang="pl-PL" sz="2000" dirty="0"/>
              <a:t> opasnost temeljen</a:t>
            </a:r>
            <a:r>
              <a:rPr lang="en-US" sz="2000" dirty="0"/>
              <a:t>a</a:t>
            </a:r>
            <a:r>
              <a:rPr lang="pl-PL" sz="2000" dirty="0"/>
              <a:t> na događajima</a:t>
            </a:r>
            <a:r>
              <a:rPr lang="en-US" sz="2000" dirty="0"/>
              <a:t>)</a:t>
            </a:r>
            <a:endParaRPr lang="hr-HR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54CEE-D932-ADB1-C11D-86F9FB367F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793" y="2090800"/>
            <a:ext cx="3665867" cy="38380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map of different colored regions&#10;&#10;Description automatically generated">
            <a:extLst>
              <a:ext uri="{FF2B5EF4-FFF2-40B4-BE49-F238E27FC236}">
                <a16:creationId xmlns:a16="http://schemas.microsoft.com/office/drawing/2014/main" id="{F47F8CD9-3E7C-E6A0-864C-2919FC5C0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9600" y="2101913"/>
            <a:ext cx="3589020" cy="3729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CCF2D19B-B13C-651D-4807-2E6653018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656" y="1326958"/>
            <a:ext cx="5075884" cy="6322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600" dirty="0" err="1"/>
              <a:t>Ukupni</a:t>
            </a:r>
            <a:r>
              <a:rPr lang="en-US" sz="1600" dirty="0"/>
              <a:t> i </a:t>
            </a:r>
            <a:r>
              <a:rPr lang="en-US" sz="1600" dirty="0" err="1"/>
              <a:t>relativni</a:t>
            </a:r>
            <a:r>
              <a:rPr lang="en-US" sz="1600" dirty="0"/>
              <a:t> </a:t>
            </a:r>
            <a:r>
              <a:rPr lang="en-US" sz="1600" dirty="0" err="1"/>
              <a:t>novčani</a:t>
            </a:r>
            <a:r>
              <a:rPr lang="en-US" sz="1600" dirty="0"/>
              <a:t> </a:t>
            </a:r>
            <a:r>
              <a:rPr lang="en-US" sz="1600" dirty="0" err="1"/>
              <a:t>gubici</a:t>
            </a:r>
            <a:r>
              <a:rPr lang="en-US" sz="1600" dirty="0"/>
              <a:t> za </a:t>
            </a:r>
            <a:r>
              <a:rPr lang="en-US" sz="1600" dirty="0" err="1"/>
              <a:t>djelovanje</a:t>
            </a:r>
            <a:r>
              <a:rPr lang="en-US" sz="1600" dirty="0"/>
              <a:t> </a:t>
            </a:r>
            <a:r>
              <a:rPr lang="en-US" sz="1600" dirty="0" err="1"/>
              <a:t>potresa</a:t>
            </a:r>
            <a:r>
              <a:rPr lang="en-US" sz="1600" dirty="0"/>
              <a:t> </a:t>
            </a:r>
            <a:r>
              <a:rPr lang="en-US" sz="1600" dirty="0" err="1"/>
              <a:t>povratnog</a:t>
            </a:r>
            <a:r>
              <a:rPr lang="en-US" sz="1600" dirty="0"/>
              <a:t> </a:t>
            </a:r>
            <a:r>
              <a:rPr lang="en-US" sz="1600" dirty="0" err="1"/>
              <a:t>razdoblja</a:t>
            </a:r>
            <a:r>
              <a:rPr lang="en-US" sz="1600" dirty="0"/>
              <a:t> od 500 </a:t>
            </a:r>
            <a:r>
              <a:rPr lang="en-US" sz="1600" dirty="0" err="1"/>
              <a:t>godina</a:t>
            </a:r>
            <a:endParaRPr lang="hr-HR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59121C-59DD-E601-42AB-599F88EFC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420" y="4096684"/>
            <a:ext cx="2567940" cy="22816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900"/>
              </a:spcBef>
              <a:buNone/>
            </a:pPr>
            <a:r>
              <a:rPr lang="en-US" sz="1600" dirty="0" err="1"/>
              <a:t>NAPOMENA</a:t>
            </a:r>
            <a:r>
              <a:rPr lang="en-US" sz="1600" dirty="0"/>
              <a:t>:</a:t>
            </a:r>
          </a:p>
          <a:p>
            <a:pPr marL="57150" indent="0">
              <a:spcBef>
                <a:spcPts val="900"/>
              </a:spcBef>
              <a:buNone/>
            </a:pPr>
            <a:r>
              <a:rPr lang="en-US" sz="1600" dirty="0" err="1"/>
              <a:t>ostali</a:t>
            </a:r>
            <a:r>
              <a:rPr lang="en-US" sz="1600" dirty="0"/>
              <a:t> </a:t>
            </a:r>
            <a:r>
              <a:rPr lang="en-US" sz="1600" dirty="0" err="1"/>
              <a:t>pokazatelji</a:t>
            </a:r>
            <a:r>
              <a:rPr lang="en-US" sz="1600" dirty="0"/>
              <a:t> </a:t>
            </a:r>
            <a:r>
              <a:rPr lang="en-US" sz="1600" dirty="0" err="1"/>
              <a:t>rizika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dostupni</a:t>
            </a:r>
            <a:r>
              <a:rPr lang="en-US" sz="1600" dirty="0"/>
              <a:t> u </a:t>
            </a:r>
            <a:r>
              <a:rPr lang="en-US" sz="1600" dirty="0" err="1"/>
              <a:t>izvješću</a:t>
            </a:r>
            <a:r>
              <a:rPr lang="en-US" sz="1600" dirty="0"/>
              <a:t> o </a:t>
            </a:r>
            <a:r>
              <a:rPr lang="en-US" sz="1600" dirty="0" err="1"/>
              <a:t>procjeni</a:t>
            </a:r>
            <a:r>
              <a:rPr lang="en-US" sz="1600" dirty="0"/>
              <a:t> </a:t>
            </a:r>
            <a:r>
              <a:rPr lang="en-US" sz="1600" dirty="0" err="1"/>
              <a:t>potresnog</a:t>
            </a:r>
            <a:r>
              <a:rPr lang="en-US" sz="1600" dirty="0"/>
              <a:t> </a:t>
            </a:r>
            <a:r>
              <a:rPr lang="en-US" sz="1600" dirty="0" err="1"/>
              <a:t>rizika</a:t>
            </a:r>
            <a:r>
              <a:rPr lang="en-US" sz="1600" dirty="0"/>
              <a:t> </a:t>
            </a:r>
            <a:r>
              <a:rPr lang="en-US" sz="1600" dirty="0" err="1"/>
              <a:t>zgrada</a:t>
            </a:r>
            <a:r>
              <a:rPr lang="en-US" sz="1600" dirty="0"/>
              <a:t> (</a:t>
            </a:r>
            <a:r>
              <a:rPr lang="en-US" sz="1600" dirty="0" err="1"/>
              <a:t>vrijednosti</a:t>
            </a:r>
            <a:r>
              <a:rPr lang="en-US" sz="1600" dirty="0"/>
              <a:t> za PR od 100 </a:t>
            </a:r>
            <a:r>
              <a:rPr lang="en-US" sz="1600" dirty="0" err="1"/>
              <a:t>godina</a:t>
            </a:r>
            <a:r>
              <a:rPr lang="en-US" sz="1600" dirty="0"/>
              <a:t>, </a:t>
            </a:r>
            <a:r>
              <a:rPr lang="en-US" sz="1600" dirty="0" err="1"/>
              <a:t>prosječni</a:t>
            </a:r>
            <a:r>
              <a:rPr lang="en-US" sz="1600" dirty="0"/>
              <a:t> </a:t>
            </a:r>
            <a:r>
              <a:rPr lang="en-US" sz="1600" dirty="0" err="1"/>
              <a:t>godišnji</a:t>
            </a:r>
            <a:r>
              <a:rPr lang="en-US" sz="1600" dirty="0"/>
              <a:t> </a:t>
            </a:r>
            <a:r>
              <a:rPr lang="en-US" sz="1600" dirty="0" err="1"/>
              <a:t>gubici</a:t>
            </a:r>
            <a:r>
              <a:rPr lang="en-US" sz="1600" dirty="0"/>
              <a:t> i </a:t>
            </a:r>
            <a:r>
              <a:rPr lang="en-US" sz="1600" dirty="0" err="1"/>
              <a:t>ostalo</a:t>
            </a:r>
            <a:r>
              <a:rPr lang="en-US" sz="1600" dirty="0"/>
              <a:t>)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68288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PROCJENA</a:t>
            </a:r>
            <a:r>
              <a:rPr lang="en-US" dirty="0"/>
              <a:t> </a:t>
            </a:r>
            <a:r>
              <a:rPr lang="en-US" dirty="0" err="1"/>
              <a:t>POTRESNOG</a:t>
            </a:r>
            <a:r>
              <a:rPr lang="en-US" dirty="0"/>
              <a:t> </a:t>
            </a:r>
            <a:r>
              <a:rPr lang="en-US" dirty="0" err="1"/>
              <a:t>RIZIKA</a:t>
            </a:r>
            <a:r>
              <a:rPr lang="en-US" dirty="0"/>
              <a:t> </a:t>
            </a:r>
            <a:r>
              <a:rPr lang="en-US" dirty="0" err="1"/>
              <a:t>zgrada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AF67A7-DE40-30C0-2744-BAA1A7C6E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23501"/>
            <a:ext cx="11948160" cy="416935"/>
          </a:xfrm>
        </p:spPr>
        <p:txBody>
          <a:bodyPr/>
          <a:lstStyle/>
          <a:p>
            <a:pPr algn="just"/>
            <a:r>
              <a:rPr lang="en-US" sz="2000" dirty="0" err="1"/>
              <a:t>Deterministička</a:t>
            </a:r>
            <a:r>
              <a:rPr lang="en-US" sz="2000" dirty="0"/>
              <a:t> p</a:t>
            </a:r>
            <a:r>
              <a:rPr lang="pl-PL" sz="2000" dirty="0"/>
              <a:t>rocjena </a:t>
            </a:r>
            <a:r>
              <a:rPr lang="en-US" sz="2000" dirty="0"/>
              <a:t>(</a:t>
            </a:r>
            <a:r>
              <a:rPr lang="pl-PL" sz="2000" dirty="0"/>
              <a:t>potresn</a:t>
            </a:r>
            <a:r>
              <a:rPr lang="en-US" sz="2000" dirty="0"/>
              <a:t>a</a:t>
            </a:r>
            <a:r>
              <a:rPr lang="pl-PL" sz="2000" dirty="0"/>
              <a:t> opasnost temeljen</a:t>
            </a:r>
            <a:r>
              <a:rPr lang="en-US" sz="2000" dirty="0"/>
              <a:t>a</a:t>
            </a:r>
            <a:r>
              <a:rPr lang="pl-PL" sz="2000" dirty="0"/>
              <a:t> na </a:t>
            </a:r>
            <a:r>
              <a:rPr lang="en-US" sz="2000" dirty="0" err="1"/>
              <a:t>scenariju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1880. </a:t>
            </a:r>
            <a:r>
              <a:rPr lang="en-US" sz="2000" dirty="0" err="1"/>
              <a:t>godine</a:t>
            </a:r>
            <a:r>
              <a:rPr lang="en-US" sz="2000" dirty="0"/>
              <a:t>)</a:t>
            </a:r>
            <a:endParaRPr lang="hr-HR" sz="2000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CF2D19B-B13C-651D-4807-2E6653018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116" y="1458235"/>
            <a:ext cx="5075884" cy="3651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600" dirty="0" err="1"/>
              <a:t>Ukupni</a:t>
            </a:r>
            <a:r>
              <a:rPr lang="en-US" sz="1600" dirty="0"/>
              <a:t> </a:t>
            </a:r>
            <a:r>
              <a:rPr lang="en-US" sz="1600" dirty="0" err="1"/>
              <a:t>novčani</a:t>
            </a:r>
            <a:r>
              <a:rPr lang="en-US" sz="1600" dirty="0"/>
              <a:t> </a:t>
            </a:r>
            <a:r>
              <a:rPr lang="en-US" sz="1600" dirty="0" err="1"/>
              <a:t>gubici</a:t>
            </a:r>
            <a:r>
              <a:rPr lang="en-US" sz="1600" dirty="0"/>
              <a:t> za </a:t>
            </a:r>
            <a:r>
              <a:rPr lang="en-US" sz="1600" dirty="0" err="1"/>
              <a:t>scenarij</a:t>
            </a:r>
            <a:r>
              <a:rPr lang="en-US" sz="1600" dirty="0"/>
              <a:t> </a:t>
            </a:r>
            <a:r>
              <a:rPr lang="en-US" sz="1600" dirty="0" err="1"/>
              <a:t>iz</a:t>
            </a:r>
            <a:r>
              <a:rPr lang="en-US" sz="1600" dirty="0"/>
              <a:t> 1880.</a:t>
            </a:r>
            <a:endParaRPr lang="hr-HR" sz="1600" dirty="0"/>
          </a:p>
        </p:txBody>
      </p:sp>
      <p:pic>
        <p:nvPicPr>
          <p:cNvPr id="7" name="Picture 6" descr="A map of a city with a map of different colored circles&#10;&#10;Description automatically generated">
            <a:extLst>
              <a:ext uri="{FF2B5EF4-FFF2-40B4-BE49-F238E27FC236}">
                <a16:creationId xmlns:a16="http://schemas.microsoft.com/office/drawing/2014/main" id="{59B40356-292B-D4F2-507B-C6E305B9B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37" y="1959207"/>
            <a:ext cx="3969703" cy="4270823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F7DEAD74-7617-225C-B2BE-21EED9AEF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914" y="2934607"/>
            <a:ext cx="5873646" cy="21000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900"/>
              </a:spcBef>
              <a:buNone/>
            </a:pPr>
            <a:r>
              <a:rPr lang="en-US" sz="1600" dirty="0"/>
              <a:t>Za </a:t>
            </a:r>
            <a:r>
              <a:rPr lang="en-US" sz="1600" dirty="0" err="1"/>
              <a:t>djelovanje</a:t>
            </a:r>
            <a:r>
              <a:rPr lang="en-US" sz="1600" dirty="0"/>
              <a:t> </a:t>
            </a:r>
            <a:r>
              <a:rPr lang="en-US" sz="1600" dirty="0" err="1"/>
              <a:t>potresa</a:t>
            </a:r>
            <a:r>
              <a:rPr lang="en-US" sz="1600" dirty="0"/>
              <a:t> </a:t>
            </a:r>
            <a:r>
              <a:rPr lang="en-US" sz="1600" dirty="0" err="1"/>
              <a:t>zadanog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temelju</a:t>
            </a:r>
            <a:r>
              <a:rPr lang="en-US" sz="1600" dirty="0"/>
              <a:t> </a:t>
            </a:r>
            <a:r>
              <a:rPr lang="en-US" sz="1600" dirty="0" err="1"/>
              <a:t>scenarija</a:t>
            </a:r>
            <a:r>
              <a:rPr lang="en-US" sz="1600" dirty="0"/>
              <a:t> </a:t>
            </a:r>
            <a:r>
              <a:rPr lang="en-US" sz="1600" dirty="0" err="1"/>
              <a:t>iz</a:t>
            </a:r>
            <a:r>
              <a:rPr lang="en-US" sz="1600" dirty="0"/>
              <a:t> 1880. </a:t>
            </a:r>
            <a:r>
              <a:rPr lang="en-US" sz="1600" dirty="0" err="1"/>
              <a:t>godine</a:t>
            </a:r>
            <a:r>
              <a:rPr lang="en-US" sz="1600" dirty="0"/>
              <a:t>, </a:t>
            </a:r>
            <a:r>
              <a:rPr lang="en-US" sz="1600" dirty="0" err="1"/>
              <a:t>uz</a:t>
            </a:r>
            <a:r>
              <a:rPr lang="en-US" sz="1600" dirty="0"/>
              <a:t> </a:t>
            </a:r>
            <a:r>
              <a:rPr lang="en-US" sz="1600" dirty="0" err="1"/>
              <a:t>gornju</a:t>
            </a:r>
            <a:r>
              <a:rPr lang="en-US" sz="1600" dirty="0"/>
              <a:t> </a:t>
            </a:r>
            <a:r>
              <a:rPr lang="en-US" sz="1600" dirty="0" err="1"/>
              <a:t>vrijednost</a:t>
            </a:r>
            <a:r>
              <a:rPr lang="en-US" sz="1600" dirty="0"/>
              <a:t> </a:t>
            </a:r>
            <a:r>
              <a:rPr lang="en-US" sz="1600" dirty="0" err="1"/>
              <a:t>procijenjene</a:t>
            </a:r>
            <a:r>
              <a:rPr lang="en-US" sz="1600" dirty="0"/>
              <a:t> magnitude od 6,3, </a:t>
            </a:r>
            <a:r>
              <a:rPr lang="en-US" sz="1600" dirty="0" err="1"/>
              <a:t>procjenjuje</a:t>
            </a:r>
            <a:r>
              <a:rPr lang="en-US" sz="1600" dirty="0"/>
              <a:t> se:</a:t>
            </a:r>
          </a:p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600" dirty="0" err="1"/>
              <a:t>oko</a:t>
            </a:r>
            <a:r>
              <a:rPr lang="en-US" sz="1600" dirty="0"/>
              <a:t> 1.460 </a:t>
            </a:r>
            <a:r>
              <a:rPr lang="en-US" sz="1600" dirty="0" err="1"/>
              <a:t>srušenih</a:t>
            </a:r>
            <a:r>
              <a:rPr lang="en-US" sz="1600" dirty="0"/>
              <a:t> </a:t>
            </a:r>
            <a:r>
              <a:rPr lang="en-US" sz="1600" dirty="0" err="1"/>
              <a:t>zgrada</a:t>
            </a:r>
            <a:endParaRPr lang="en-US" sz="1600" dirty="0"/>
          </a:p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600" dirty="0" err="1"/>
              <a:t>oko</a:t>
            </a:r>
            <a:r>
              <a:rPr lang="en-US" sz="1600" dirty="0"/>
              <a:t> 1.050 </a:t>
            </a:r>
            <a:r>
              <a:rPr lang="en-US" sz="1600" dirty="0" err="1"/>
              <a:t>žrtava</a:t>
            </a:r>
            <a:r>
              <a:rPr lang="en-US" sz="1600" dirty="0"/>
              <a:t> </a:t>
            </a:r>
          </a:p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600" dirty="0" err="1"/>
              <a:t>novčani</a:t>
            </a:r>
            <a:r>
              <a:rPr lang="en-US" sz="1600" dirty="0"/>
              <a:t> </a:t>
            </a:r>
            <a:r>
              <a:rPr lang="en-US" sz="1600" dirty="0" err="1"/>
              <a:t>gubici</a:t>
            </a:r>
            <a:r>
              <a:rPr lang="en-US" sz="1600" dirty="0"/>
              <a:t> od </a:t>
            </a:r>
            <a:r>
              <a:rPr lang="en-US" sz="1600" dirty="0" err="1"/>
              <a:t>oko</a:t>
            </a:r>
            <a:r>
              <a:rPr lang="en-US" sz="1600" dirty="0"/>
              <a:t> 14,6 </a:t>
            </a:r>
            <a:r>
              <a:rPr lang="en-US" sz="1600" dirty="0" err="1"/>
              <a:t>milijarde</a:t>
            </a:r>
            <a:r>
              <a:rPr lang="en-US" sz="1600" dirty="0"/>
              <a:t> EUR</a:t>
            </a:r>
          </a:p>
          <a:p>
            <a:pPr marL="57150" indent="0">
              <a:spcBef>
                <a:spcPts val="900"/>
              </a:spcBef>
              <a:buNone/>
            </a:pPr>
            <a:r>
              <a:rPr lang="en-US" sz="1600" dirty="0"/>
              <a:t>	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7233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SADRŽAJ</a:t>
            </a:r>
            <a:endParaRPr lang="hr-HR" cap="none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1EDF3BC4-0287-BFAD-2DFE-33BFBB229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C47974F0-6CFD-33EE-71B2-9F427FE3A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84" y="906462"/>
            <a:ext cx="9373129" cy="50554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hr-HR" dirty="0"/>
              <a:t>Uvod: elementi potresnog rizika</a:t>
            </a:r>
          </a:p>
          <a:p>
            <a:pPr>
              <a:spcAft>
                <a:spcPts val="600"/>
              </a:spcAft>
            </a:pPr>
            <a:r>
              <a:rPr lang="hr-HR" dirty="0"/>
              <a:t>Ulazni podaci</a:t>
            </a:r>
          </a:p>
          <a:p>
            <a:pPr lvl="1">
              <a:spcAft>
                <a:spcPts val="600"/>
              </a:spcAft>
            </a:pPr>
            <a:r>
              <a:rPr lang="hr-HR" dirty="0"/>
              <a:t>Potresna opasnost</a:t>
            </a:r>
          </a:p>
          <a:p>
            <a:pPr lvl="1">
              <a:spcAft>
                <a:spcPts val="600"/>
              </a:spcAft>
            </a:pPr>
            <a:r>
              <a:rPr lang="hr-HR" dirty="0"/>
              <a:t>Izloženost (zgrade i stanovništvo)</a:t>
            </a:r>
          </a:p>
          <a:p>
            <a:pPr lvl="1">
              <a:spcAft>
                <a:spcPts val="600"/>
              </a:spcAft>
            </a:pPr>
            <a:r>
              <a:rPr lang="hr-HR" dirty="0"/>
              <a:t>Oštetljivost zgrada</a:t>
            </a:r>
          </a:p>
          <a:p>
            <a:pPr>
              <a:spcAft>
                <a:spcPts val="600"/>
              </a:spcAft>
            </a:pPr>
            <a:r>
              <a:rPr lang="hr-HR" dirty="0"/>
              <a:t>Procjena potresnog rizika zgrada</a:t>
            </a:r>
          </a:p>
          <a:p>
            <a:pPr>
              <a:spcAft>
                <a:spcPts val="600"/>
              </a:spcAft>
            </a:pPr>
            <a:r>
              <a:rPr lang="hr-HR" dirty="0"/>
              <a:t>Procjena potresnog rizika gospodarskih zgrada</a:t>
            </a:r>
          </a:p>
          <a:p>
            <a:pPr>
              <a:spcAft>
                <a:spcPts val="600"/>
              </a:spcAft>
            </a:pPr>
            <a:r>
              <a:rPr lang="hr-HR" dirty="0"/>
              <a:t>Procjena potresnog rizika inženjerskih građevina</a:t>
            </a:r>
          </a:p>
          <a:p>
            <a:pPr>
              <a:spcAft>
                <a:spcPts val="600"/>
              </a:spcAft>
            </a:pPr>
            <a:r>
              <a:rPr lang="hr-HR" dirty="0"/>
              <a:t>Ograničenja upotrijebljenog modela potresnog rizika</a:t>
            </a:r>
          </a:p>
          <a:p>
            <a:pPr>
              <a:spcAft>
                <a:spcPts val="600"/>
              </a:spcAft>
            </a:pPr>
            <a:r>
              <a:rPr lang="hr-HR" dirty="0"/>
              <a:t>Zaključak</a:t>
            </a:r>
          </a:p>
          <a:p>
            <a:endParaRPr lang="hr-HR" dirty="0"/>
          </a:p>
          <a:p>
            <a:endParaRPr lang="hr-HR" dirty="0"/>
          </a:p>
          <a:p>
            <a:endParaRPr lang="en-US" dirty="0"/>
          </a:p>
          <a:p>
            <a:pPr lvl="1"/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15045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PROCJENA</a:t>
            </a:r>
            <a:r>
              <a:rPr lang="en-US" dirty="0"/>
              <a:t> </a:t>
            </a:r>
            <a:r>
              <a:rPr lang="en-US" dirty="0" err="1"/>
              <a:t>POTRESNOG</a:t>
            </a:r>
            <a:r>
              <a:rPr lang="en-US" dirty="0"/>
              <a:t> </a:t>
            </a:r>
            <a:r>
              <a:rPr lang="en-US" dirty="0" err="1"/>
              <a:t>RIZIKA</a:t>
            </a:r>
            <a:r>
              <a:rPr lang="en-US" dirty="0"/>
              <a:t> </a:t>
            </a:r>
            <a:r>
              <a:rPr lang="en-US" dirty="0" err="1"/>
              <a:t>zgrada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AF67A7-DE40-30C0-2744-BAA1A7C6E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23501"/>
            <a:ext cx="11948160" cy="416935"/>
          </a:xfrm>
        </p:spPr>
        <p:txBody>
          <a:bodyPr/>
          <a:lstStyle/>
          <a:p>
            <a:pPr algn="just"/>
            <a:r>
              <a:rPr lang="en-US" sz="2000" dirty="0" err="1"/>
              <a:t>Deterministička</a:t>
            </a:r>
            <a:r>
              <a:rPr lang="en-US" sz="2000" dirty="0"/>
              <a:t> p</a:t>
            </a:r>
            <a:r>
              <a:rPr lang="pl-PL" sz="2000" dirty="0"/>
              <a:t>rocjena </a:t>
            </a:r>
            <a:r>
              <a:rPr lang="en-US" sz="2000" dirty="0"/>
              <a:t>(</a:t>
            </a:r>
            <a:r>
              <a:rPr lang="pl-PL" sz="2000" dirty="0"/>
              <a:t>potresn</a:t>
            </a:r>
            <a:r>
              <a:rPr lang="en-US" sz="2000" dirty="0"/>
              <a:t>a</a:t>
            </a:r>
            <a:r>
              <a:rPr lang="pl-PL" sz="2000" dirty="0"/>
              <a:t> opasnost temeljen</a:t>
            </a:r>
            <a:r>
              <a:rPr lang="en-US" sz="2000" dirty="0"/>
              <a:t>a</a:t>
            </a:r>
            <a:r>
              <a:rPr lang="pl-PL" sz="2000" dirty="0"/>
              <a:t> na </a:t>
            </a:r>
            <a:r>
              <a:rPr lang="en-US" sz="2000" dirty="0" err="1"/>
              <a:t>scenariju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2020. </a:t>
            </a:r>
            <a:r>
              <a:rPr lang="en-US" sz="2000" dirty="0" err="1"/>
              <a:t>godine</a:t>
            </a:r>
            <a:r>
              <a:rPr lang="en-US" sz="2000" dirty="0"/>
              <a:t>)</a:t>
            </a:r>
            <a:endParaRPr lang="hr-HR" sz="2000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CF2D19B-B13C-651D-4807-2E6653018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116" y="1458235"/>
            <a:ext cx="5075884" cy="3651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600" dirty="0" err="1"/>
              <a:t>Ukupni</a:t>
            </a:r>
            <a:r>
              <a:rPr lang="en-US" sz="1600" dirty="0"/>
              <a:t> </a:t>
            </a:r>
            <a:r>
              <a:rPr lang="en-US" sz="1600" dirty="0" err="1"/>
              <a:t>novčani</a:t>
            </a:r>
            <a:r>
              <a:rPr lang="en-US" sz="1600" dirty="0"/>
              <a:t> </a:t>
            </a:r>
            <a:r>
              <a:rPr lang="en-US" sz="1600" dirty="0" err="1"/>
              <a:t>gubici</a:t>
            </a:r>
            <a:r>
              <a:rPr lang="en-US" sz="1600" dirty="0"/>
              <a:t> za </a:t>
            </a:r>
            <a:r>
              <a:rPr lang="en-US" sz="1600" dirty="0" err="1"/>
              <a:t>scenarij</a:t>
            </a:r>
            <a:r>
              <a:rPr lang="en-US" sz="1600" dirty="0"/>
              <a:t> </a:t>
            </a:r>
            <a:r>
              <a:rPr lang="en-US" sz="1600" dirty="0" err="1"/>
              <a:t>iz</a:t>
            </a:r>
            <a:r>
              <a:rPr lang="en-US" sz="1600" dirty="0"/>
              <a:t> 2020.</a:t>
            </a:r>
            <a:endParaRPr lang="hr-HR" sz="1600" dirty="0"/>
          </a:p>
        </p:txBody>
      </p:sp>
      <p:pic>
        <p:nvPicPr>
          <p:cNvPr id="7" name="Picture 6" descr="A map of a city with a map of different colored circles&#10;&#10;Description automatically generated">
            <a:extLst>
              <a:ext uri="{FF2B5EF4-FFF2-40B4-BE49-F238E27FC236}">
                <a16:creationId xmlns:a16="http://schemas.microsoft.com/office/drawing/2014/main" id="{59B40356-292B-D4F2-507B-C6E305B9B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37" y="1959207"/>
            <a:ext cx="3969703" cy="4270823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F7DEAD74-7617-225C-B2BE-21EED9AEF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5914" y="2934607"/>
            <a:ext cx="5873646" cy="21000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900"/>
              </a:spcBef>
              <a:buNone/>
            </a:pPr>
            <a:r>
              <a:rPr lang="en-US" sz="1600" dirty="0"/>
              <a:t>Za </a:t>
            </a:r>
            <a:r>
              <a:rPr lang="en-US" sz="1600" dirty="0" err="1"/>
              <a:t>djelovanje</a:t>
            </a:r>
            <a:r>
              <a:rPr lang="en-US" sz="1600" dirty="0"/>
              <a:t> </a:t>
            </a:r>
            <a:r>
              <a:rPr lang="en-US" sz="1600" dirty="0" err="1"/>
              <a:t>potresa</a:t>
            </a:r>
            <a:r>
              <a:rPr lang="en-US" sz="1600" dirty="0"/>
              <a:t> </a:t>
            </a:r>
            <a:r>
              <a:rPr lang="en-US" sz="1600" dirty="0" err="1"/>
              <a:t>zadanog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temelju</a:t>
            </a:r>
            <a:r>
              <a:rPr lang="en-US" sz="1600" dirty="0"/>
              <a:t> </a:t>
            </a:r>
            <a:r>
              <a:rPr lang="en-US" sz="1600" dirty="0" err="1"/>
              <a:t>scenarija</a:t>
            </a:r>
            <a:r>
              <a:rPr lang="en-US" sz="1600" dirty="0"/>
              <a:t> </a:t>
            </a:r>
            <a:r>
              <a:rPr lang="en-US" sz="1600" dirty="0" err="1"/>
              <a:t>iz</a:t>
            </a:r>
            <a:r>
              <a:rPr lang="en-US" sz="1600" dirty="0"/>
              <a:t> 2020. </a:t>
            </a:r>
            <a:r>
              <a:rPr lang="en-US" sz="1600" dirty="0" err="1"/>
              <a:t>godine</a:t>
            </a:r>
            <a:r>
              <a:rPr lang="en-US" sz="1600" dirty="0"/>
              <a:t>, </a:t>
            </a:r>
            <a:r>
              <a:rPr lang="en-US" sz="1600" dirty="0" err="1"/>
              <a:t>uz</a:t>
            </a:r>
            <a:r>
              <a:rPr lang="en-US" sz="1600" dirty="0"/>
              <a:t> </a:t>
            </a:r>
            <a:r>
              <a:rPr lang="en-US" sz="1600" dirty="0" err="1"/>
              <a:t>gornju</a:t>
            </a:r>
            <a:r>
              <a:rPr lang="en-US" sz="1600" dirty="0"/>
              <a:t> </a:t>
            </a:r>
            <a:r>
              <a:rPr lang="en-US" sz="1600" dirty="0" err="1"/>
              <a:t>vrijednost</a:t>
            </a:r>
            <a:r>
              <a:rPr lang="en-US" sz="1600" dirty="0"/>
              <a:t> </a:t>
            </a:r>
            <a:r>
              <a:rPr lang="en-US" sz="1600" dirty="0" err="1"/>
              <a:t>procijenjene</a:t>
            </a:r>
            <a:r>
              <a:rPr lang="en-US" sz="1600" dirty="0"/>
              <a:t> magnitude od 6,3, </a:t>
            </a:r>
            <a:r>
              <a:rPr lang="en-US" sz="1600" dirty="0" err="1"/>
              <a:t>procjenjuje</a:t>
            </a:r>
            <a:r>
              <a:rPr lang="en-US" sz="1600" dirty="0"/>
              <a:t> se:</a:t>
            </a:r>
          </a:p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600" dirty="0" err="1"/>
              <a:t>oko</a:t>
            </a:r>
            <a:r>
              <a:rPr lang="en-US" sz="1600" dirty="0"/>
              <a:t> 300 </a:t>
            </a:r>
            <a:r>
              <a:rPr lang="en-US" sz="1600" dirty="0" err="1"/>
              <a:t>srušenih</a:t>
            </a:r>
            <a:r>
              <a:rPr lang="en-US" sz="1600" dirty="0"/>
              <a:t> </a:t>
            </a:r>
            <a:r>
              <a:rPr lang="en-US" sz="1600" dirty="0" err="1"/>
              <a:t>zgrada</a:t>
            </a:r>
            <a:endParaRPr lang="en-US" sz="1600" dirty="0"/>
          </a:p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600" dirty="0" err="1"/>
              <a:t>oko</a:t>
            </a:r>
            <a:r>
              <a:rPr lang="en-US" sz="1600" dirty="0"/>
              <a:t> 170 </a:t>
            </a:r>
            <a:r>
              <a:rPr lang="en-US" sz="1600" dirty="0" err="1"/>
              <a:t>žrtava</a:t>
            </a:r>
            <a:r>
              <a:rPr lang="en-US" sz="1600" dirty="0"/>
              <a:t> </a:t>
            </a:r>
          </a:p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600" dirty="0" err="1"/>
              <a:t>novčani</a:t>
            </a:r>
            <a:r>
              <a:rPr lang="en-US" sz="1600" dirty="0"/>
              <a:t> </a:t>
            </a:r>
            <a:r>
              <a:rPr lang="en-US" sz="1600" dirty="0" err="1"/>
              <a:t>gubici</a:t>
            </a:r>
            <a:r>
              <a:rPr lang="en-US" sz="1600" dirty="0"/>
              <a:t> od </a:t>
            </a:r>
            <a:r>
              <a:rPr lang="en-US" sz="1600" dirty="0" err="1"/>
              <a:t>oko</a:t>
            </a:r>
            <a:r>
              <a:rPr lang="en-US" sz="1600" dirty="0"/>
              <a:t> 3,5 </a:t>
            </a:r>
            <a:r>
              <a:rPr lang="en-US" sz="1600" dirty="0" err="1"/>
              <a:t>milijarde</a:t>
            </a:r>
            <a:r>
              <a:rPr lang="en-US" sz="1600" dirty="0"/>
              <a:t> EUR</a:t>
            </a:r>
          </a:p>
          <a:p>
            <a:pPr marL="57150" indent="0">
              <a:spcBef>
                <a:spcPts val="900"/>
              </a:spcBef>
              <a:buNone/>
            </a:pPr>
            <a:r>
              <a:rPr lang="en-US" sz="1600" dirty="0"/>
              <a:t>	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7095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PROCJENA</a:t>
            </a:r>
            <a:r>
              <a:rPr lang="en-US" dirty="0"/>
              <a:t> </a:t>
            </a:r>
            <a:r>
              <a:rPr lang="en-US" dirty="0" err="1"/>
              <a:t>POTRESNOG</a:t>
            </a:r>
            <a:r>
              <a:rPr lang="en-US" dirty="0"/>
              <a:t> </a:t>
            </a:r>
            <a:r>
              <a:rPr lang="en-US" dirty="0" err="1"/>
              <a:t>RIZIKA</a:t>
            </a:r>
            <a:r>
              <a:rPr lang="en-US" dirty="0"/>
              <a:t> </a:t>
            </a:r>
            <a:r>
              <a:rPr lang="en-US" dirty="0" err="1"/>
              <a:t>zgrada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AF67A7-DE40-30C0-2744-BAA1A7C6E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23501"/>
            <a:ext cx="11948160" cy="416935"/>
          </a:xfrm>
        </p:spPr>
        <p:txBody>
          <a:bodyPr/>
          <a:lstStyle/>
          <a:p>
            <a:pPr algn="just"/>
            <a:r>
              <a:rPr lang="en-US" sz="2000" dirty="0" err="1"/>
              <a:t>Deterministička</a:t>
            </a:r>
            <a:r>
              <a:rPr lang="en-US" sz="2000" dirty="0"/>
              <a:t> p</a:t>
            </a:r>
            <a:r>
              <a:rPr lang="pl-PL" sz="2000" dirty="0"/>
              <a:t>rocjena </a:t>
            </a:r>
            <a:r>
              <a:rPr lang="en-US" sz="2000" dirty="0"/>
              <a:t>(</a:t>
            </a:r>
            <a:r>
              <a:rPr lang="pl-PL" sz="2000" dirty="0"/>
              <a:t>potresn</a:t>
            </a:r>
            <a:r>
              <a:rPr lang="en-US" sz="2000" dirty="0"/>
              <a:t>a</a:t>
            </a:r>
            <a:r>
              <a:rPr lang="pl-PL" sz="2000" dirty="0"/>
              <a:t> opasnost temeljen</a:t>
            </a:r>
            <a:r>
              <a:rPr lang="en-US" sz="2000" dirty="0"/>
              <a:t>a</a:t>
            </a:r>
            <a:r>
              <a:rPr lang="pl-PL" sz="2000" dirty="0"/>
              <a:t> na </a:t>
            </a:r>
            <a:r>
              <a:rPr lang="en-US" sz="2000" dirty="0" err="1"/>
              <a:t>scenariju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2020. </a:t>
            </a:r>
            <a:r>
              <a:rPr lang="en-US" sz="2000" dirty="0" err="1"/>
              <a:t>godine</a:t>
            </a:r>
            <a:r>
              <a:rPr lang="en-US" sz="2000" dirty="0"/>
              <a:t>)</a:t>
            </a:r>
            <a:endParaRPr lang="hr-HR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D0841-5E96-A996-80B9-36D11A220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356571"/>
            <a:ext cx="3844290" cy="44799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CCF2D19B-B13C-651D-4807-2E6653018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014" y="1282860"/>
            <a:ext cx="6713702" cy="6267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600"/>
              <a:t>Usporedba s učincima potresa (Atalić i dr., 2021; Šavor Novak i dr., 2020, RDNA, 2020)</a:t>
            </a:r>
            <a:endParaRPr lang="hr-HR" sz="1600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4E2CC60-87C1-1BD9-4930-385D68257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878" y="5864677"/>
            <a:ext cx="3513302" cy="626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200" dirty="0" err="1"/>
              <a:t>Potres</a:t>
            </a:r>
            <a:r>
              <a:rPr lang="en-US" sz="1200" dirty="0"/>
              <a:t> 2020 </a:t>
            </a:r>
            <a:r>
              <a:rPr lang="en-US" sz="1200" dirty="0" err="1"/>
              <a:t>godine</a:t>
            </a:r>
            <a:r>
              <a:rPr lang="en-US" sz="1200" dirty="0"/>
              <a:t>: </a:t>
            </a:r>
            <a:r>
              <a:rPr lang="en-US" sz="1200" dirty="0" err="1"/>
              <a:t>broj</a:t>
            </a:r>
            <a:r>
              <a:rPr lang="en-US" sz="1200" dirty="0"/>
              <a:t> </a:t>
            </a:r>
            <a:r>
              <a:rPr lang="en-US" sz="1200" dirty="0" err="1"/>
              <a:t>zahtjeva</a:t>
            </a:r>
            <a:r>
              <a:rPr lang="en-US" sz="1200" dirty="0"/>
              <a:t> za </a:t>
            </a:r>
            <a:r>
              <a:rPr lang="en-US" sz="1200" dirty="0" err="1"/>
              <a:t>pregledom</a:t>
            </a:r>
            <a:r>
              <a:rPr lang="en-US" sz="1200" dirty="0"/>
              <a:t> i </a:t>
            </a:r>
            <a:r>
              <a:rPr lang="en-US" sz="1200" dirty="0" err="1"/>
              <a:t>raspodjela</a:t>
            </a:r>
            <a:r>
              <a:rPr lang="en-US" sz="1200" dirty="0"/>
              <a:t> </a:t>
            </a:r>
            <a:r>
              <a:rPr lang="en-US" sz="1200" dirty="0" err="1"/>
              <a:t>uporabljivosti</a:t>
            </a:r>
            <a:r>
              <a:rPr lang="en-US" sz="1200" dirty="0"/>
              <a:t> </a:t>
            </a:r>
            <a:r>
              <a:rPr lang="en-US" sz="1200" dirty="0" err="1"/>
              <a:t>pregledanih</a:t>
            </a:r>
            <a:r>
              <a:rPr lang="en-US" sz="1200" dirty="0"/>
              <a:t> </a:t>
            </a:r>
            <a:r>
              <a:rPr lang="en-US" sz="1200" dirty="0" err="1"/>
              <a:t>zgrada</a:t>
            </a:r>
            <a:endParaRPr lang="hr-HR" sz="12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359D1E3-1469-CE0E-818F-5922DA59B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099143"/>
              </p:ext>
            </p:extLst>
          </p:nvPr>
        </p:nvGraphicFramePr>
        <p:xfrm>
          <a:off x="4041928" y="4550701"/>
          <a:ext cx="8035772" cy="196956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92051">
                  <a:extLst>
                    <a:ext uri="{9D8B030D-6E8A-4147-A177-3AD203B41FA5}">
                      <a16:colId xmlns:a16="http://schemas.microsoft.com/office/drawing/2014/main" val="1695012769"/>
                    </a:ext>
                  </a:extLst>
                </a:gridCol>
                <a:gridCol w="1026958">
                  <a:extLst>
                    <a:ext uri="{9D8B030D-6E8A-4147-A177-3AD203B41FA5}">
                      <a16:colId xmlns:a16="http://schemas.microsoft.com/office/drawing/2014/main" val="3906804565"/>
                    </a:ext>
                  </a:extLst>
                </a:gridCol>
                <a:gridCol w="869771">
                  <a:extLst>
                    <a:ext uri="{9D8B030D-6E8A-4147-A177-3AD203B41FA5}">
                      <a16:colId xmlns:a16="http://schemas.microsoft.com/office/drawing/2014/main" val="3856940052"/>
                    </a:ext>
                  </a:extLst>
                </a:gridCol>
                <a:gridCol w="1047000">
                  <a:extLst>
                    <a:ext uri="{9D8B030D-6E8A-4147-A177-3AD203B41FA5}">
                      <a16:colId xmlns:a16="http://schemas.microsoft.com/office/drawing/2014/main" val="688799411"/>
                    </a:ext>
                  </a:extLst>
                </a:gridCol>
                <a:gridCol w="1022109">
                  <a:extLst>
                    <a:ext uri="{9D8B030D-6E8A-4147-A177-3AD203B41FA5}">
                      <a16:colId xmlns:a16="http://schemas.microsoft.com/office/drawing/2014/main" val="1454040226"/>
                    </a:ext>
                  </a:extLst>
                </a:gridCol>
                <a:gridCol w="1470375">
                  <a:extLst>
                    <a:ext uri="{9D8B030D-6E8A-4147-A177-3AD203B41FA5}">
                      <a16:colId xmlns:a16="http://schemas.microsoft.com/office/drawing/2014/main" val="4292266248"/>
                    </a:ext>
                  </a:extLst>
                </a:gridCol>
                <a:gridCol w="1807508">
                  <a:extLst>
                    <a:ext uri="{9D8B030D-6E8A-4147-A177-3AD203B41FA5}">
                      <a16:colId xmlns:a16="http://schemas.microsoft.com/office/drawing/2014/main" val="854159457"/>
                    </a:ext>
                  </a:extLst>
                </a:gridCol>
              </a:tblGrid>
              <a:tr h="6691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Novčani gubici u milijardama EUR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Broj oštećenih zgrada - ukupno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Broj oštećenih zgrada – zeleno</a:t>
                      </a:r>
                      <a:r>
                        <a:rPr lang="en-US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Broj oštećenih zgrada – žuto</a:t>
                      </a:r>
                      <a:r>
                        <a:rPr lang="en-US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Broj oštećenih zgrada – crveno</a:t>
                      </a:r>
                      <a:r>
                        <a:rPr lang="en-US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Broj privremeno iseljenih ljudi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1795272"/>
                  </a:ext>
                </a:extLst>
              </a:tr>
              <a:tr h="5804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Procjena rizika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3,5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25.400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17.600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(15.000 + 0.5×5.200)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3.700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(0.5×5.200+0.5×2.200)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4.100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(0.5×2.200+3.000)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25.000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251709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Potres 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7,2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25.528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19.188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4.988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1.342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15.000-20.000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990289"/>
                  </a:ext>
                </a:extLst>
              </a:tr>
              <a:tr h="36000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1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pretpostavljena sljedeća korelacija: zelene =</a:t>
                      </a:r>
                      <a:r>
                        <a:rPr lang="hr-HR" sz="1100" b="0" kern="120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DS1</a:t>
                      </a:r>
                      <a:r>
                        <a:rPr lang="hr-HR" sz="11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+</a:t>
                      </a:r>
                      <a:r>
                        <a:rPr lang="hr-HR" sz="1100" b="0" kern="120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0,5DS2</a:t>
                      </a:r>
                      <a:r>
                        <a:rPr lang="hr-HR" sz="11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 žute =</a:t>
                      </a:r>
                      <a:r>
                        <a:rPr lang="hr-HR" sz="1100" b="0" kern="120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0,5DS2+0,5DS3</a:t>
                      </a:r>
                      <a:r>
                        <a:rPr lang="hr-HR" sz="11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hr-HR" sz="11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crvene=</a:t>
                      </a:r>
                      <a:r>
                        <a:rPr lang="hr-HR" sz="1100" b="0" kern="120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0,5DS3+DS4</a:t>
                      </a:r>
                      <a:endParaRPr lang="hr-HR" sz="1100" b="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5383041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8E3B98C-9BC4-22CC-B5B6-06FD9DFCF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4" t="2454" r="4751" b="16519"/>
          <a:stretch/>
        </p:blipFill>
        <p:spPr bwMode="auto">
          <a:xfrm>
            <a:off x="4661535" y="2541667"/>
            <a:ext cx="2118360" cy="1177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2FBD8D-E764-AC56-B6D6-20B6D26B3E9A}"/>
              </a:ext>
            </a:extLst>
          </p:cNvPr>
          <p:cNvSpPr txBox="1"/>
          <p:nvPr/>
        </p:nvSpPr>
        <p:spPr>
          <a:xfrm>
            <a:off x="3823335" y="2096937"/>
            <a:ext cx="3417570" cy="3472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hr-HR" sz="1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Broj pregleda zgrada: 25.528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09FDF3-D8E2-7229-6EDA-7B2C65471ABD}"/>
              </a:ext>
            </a:extLst>
          </p:cNvPr>
          <p:cNvSpPr txBox="1"/>
          <p:nvPr/>
        </p:nvSpPr>
        <p:spPr>
          <a:xfrm>
            <a:off x="7682864" y="2094810"/>
            <a:ext cx="4105275" cy="2406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Clr>
                <a:srgbClr val="F5750B"/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Gubici zbog oštećivanja zgrada: oko 9 milijardi EUR u Gradu Zagrebu (7,2 </a:t>
            </a:r>
            <a:r>
              <a:rPr lang="hr-HR" sz="16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mld</a:t>
            </a:r>
            <a:r>
              <a:rPr lang="hr-HR" sz="1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EUR bez PDV-a)</a:t>
            </a:r>
            <a:r>
              <a:rPr lang="en-US" sz="1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(RDNA, 2020)</a:t>
            </a:r>
          </a:p>
          <a:p>
            <a:pPr marL="342900" lvl="0" indent="-342900" algn="l">
              <a:lnSpc>
                <a:spcPct val="115000"/>
              </a:lnSpc>
              <a:spcAft>
                <a:spcPts val="600"/>
              </a:spcAft>
              <a:buClr>
                <a:srgbClr val="F5750B"/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Broj žrtvi se ne može usporediti zbog specifičnih okolnosti povezanih s pandemijom </a:t>
            </a:r>
            <a:r>
              <a:rPr lang="hr-HR" sz="16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COVID</a:t>
            </a:r>
            <a:r>
              <a:rPr lang="hr-HR" sz="16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-a 19.</a:t>
            </a:r>
          </a:p>
        </p:txBody>
      </p:sp>
    </p:spTree>
    <p:extLst>
      <p:ext uri="{BB962C8B-B14F-4D97-AF65-F5344CB8AC3E}">
        <p14:creationId xmlns:p14="http://schemas.microsoft.com/office/powerpoint/2010/main" val="404994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GOSPODARSKIH ZGRADA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11861271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Izloženost</a:t>
            </a:r>
          </a:p>
          <a:p>
            <a:pPr lvl="1" algn="just">
              <a:spcBef>
                <a:spcPts val="900"/>
              </a:spcBef>
            </a:pPr>
            <a:r>
              <a:rPr lang="hr-HR" sz="1800" dirty="0"/>
              <a:t>Gospodarske zgrade, pomoćne zgrade, garaže, nadstrešnice, drvarnice, hale, skladišta,…</a:t>
            </a:r>
          </a:p>
        </p:txBody>
      </p:sp>
      <p:pic>
        <p:nvPicPr>
          <p:cNvPr id="5" name="Picture 4" descr="A picture containing outdoor, road, street, sidewalk&#10;&#10;Description automatically generated">
            <a:extLst>
              <a:ext uri="{FF2B5EF4-FFF2-40B4-BE49-F238E27FC236}">
                <a16:creationId xmlns:a16="http://schemas.microsoft.com/office/drawing/2014/main" id="{1AE781CF-97F8-A6BC-52BF-62E5BAA02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430" y="2068567"/>
            <a:ext cx="2882617" cy="205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icture containing text, sky, outdoor, street&#10;&#10;Description automatically generated">
            <a:extLst>
              <a:ext uri="{FF2B5EF4-FFF2-40B4-BE49-F238E27FC236}">
                <a16:creationId xmlns:a16="http://schemas.microsoft.com/office/drawing/2014/main" id="{90AF852D-FC79-F6EE-10D1-DAF45E189A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07" t="12053" b="11070"/>
          <a:stretch/>
        </p:blipFill>
        <p:spPr>
          <a:xfrm>
            <a:off x="3484183" y="2068567"/>
            <a:ext cx="3847442" cy="2052000"/>
          </a:xfrm>
          <a:prstGeom prst="rect">
            <a:avLst/>
          </a:prstGeom>
        </p:spPr>
      </p:pic>
      <p:pic>
        <p:nvPicPr>
          <p:cNvPr id="9" name="Picture 8" descr="Slika na kojoj se prikazuje nebo, na otvorenom, stadion, dan&#10;&#10;Opis je automatski generiran">
            <a:extLst>
              <a:ext uri="{FF2B5EF4-FFF2-40B4-BE49-F238E27FC236}">
                <a16:creationId xmlns:a16="http://schemas.microsoft.com/office/drawing/2014/main" id="{15180632-52DF-D202-9160-094E084F7F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59" t="10129" r="2170" b="6661"/>
          <a:stretch/>
        </p:blipFill>
        <p:spPr bwMode="auto">
          <a:xfrm>
            <a:off x="504132" y="4207358"/>
            <a:ext cx="6827493" cy="1648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53C04-6B87-DF5E-1082-B442DF2F8F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61" y="2443004"/>
            <a:ext cx="4699508" cy="2824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816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GOSPODARSKIH ZGRADA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11861271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Izloženost</a:t>
            </a:r>
          </a:p>
          <a:p>
            <a:pPr marL="457200" lvl="1" indent="0" algn="just">
              <a:spcBef>
                <a:spcPts val="900"/>
              </a:spcBef>
              <a:buNone/>
            </a:pPr>
            <a:r>
              <a:rPr lang="hr-HR" sz="1800" dirty="0">
                <a:solidFill>
                  <a:schemeClr val="accent6">
                    <a:lumMod val="75000"/>
                  </a:schemeClr>
                </a:solidFill>
              </a:rPr>
              <a:t>TIPOVI</a:t>
            </a:r>
          </a:p>
          <a:p>
            <a:pPr lvl="1" algn="just">
              <a:spcBef>
                <a:spcPts val="900"/>
              </a:spcBef>
            </a:pPr>
            <a:r>
              <a:rPr lang="hr-HR" sz="1800" dirty="0"/>
              <a:t>11 karakterističnih tipova ovisno o materijalu konstrukcije, vrsti sustava za preuzimanje horizontalnih sila te vrsti krovne konstrukcije</a:t>
            </a:r>
          </a:p>
          <a:p>
            <a:pPr marL="457200" lvl="1" indent="0" algn="just">
              <a:spcBef>
                <a:spcPts val="900"/>
              </a:spcBef>
              <a:buNone/>
            </a:pPr>
            <a:r>
              <a:rPr lang="hr-HR" sz="1800" dirty="0">
                <a:solidFill>
                  <a:schemeClr val="accent6">
                    <a:lumMod val="75000"/>
                  </a:schemeClr>
                </a:solidFill>
              </a:rPr>
              <a:t>BROJ ZGRADA</a:t>
            </a:r>
          </a:p>
          <a:p>
            <a:pPr lvl="1" algn="just">
              <a:spcBef>
                <a:spcPts val="900"/>
              </a:spcBef>
            </a:pPr>
            <a:r>
              <a:rPr lang="hr-HR" sz="1800" dirty="0"/>
              <a:t>većina građevina (55 %) izvedena od običnog </a:t>
            </a:r>
            <a:r>
              <a:rPr lang="hr-HR" sz="1800" dirty="0" err="1"/>
              <a:t>ziđa</a:t>
            </a:r>
            <a:r>
              <a:rPr lang="hr-HR" sz="1800" dirty="0"/>
              <a:t>, 20 % su građevine od omeđenog </a:t>
            </a:r>
            <a:r>
              <a:rPr lang="hr-HR" sz="1800" dirty="0" err="1"/>
              <a:t>ziđa</a:t>
            </a:r>
            <a:r>
              <a:rPr lang="hr-HR" sz="1800" dirty="0"/>
              <a:t>, 4 % građevine od metala s okvirnim sustavom, 6% građevine od drva, 6 % građevine od armiranog betona s okvirnim sustavom, 6 % građevine od armiranog betona sa zidnim sustavom</a:t>
            </a:r>
          </a:p>
          <a:p>
            <a:pPr marL="457200" lvl="1" indent="0" algn="just">
              <a:spcBef>
                <a:spcPts val="900"/>
              </a:spcBef>
              <a:buNone/>
            </a:pPr>
            <a:r>
              <a:rPr lang="hr-HR" sz="1800" dirty="0">
                <a:solidFill>
                  <a:schemeClr val="accent6">
                    <a:lumMod val="75000"/>
                  </a:schemeClr>
                </a:solidFill>
              </a:rPr>
              <a:t>IZLOŽENA POVRŠINA (UKUPNA BRP POVRŠINA): </a:t>
            </a:r>
            <a:r>
              <a:rPr lang="hr-HR" sz="1800" dirty="0"/>
              <a:t>6,9 milijuna m</a:t>
            </a:r>
            <a:r>
              <a:rPr lang="hr-HR" sz="1800" baseline="30000" dirty="0"/>
              <a:t>2</a:t>
            </a:r>
            <a:endParaRPr lang="hr-HR" sz="1800" dirty="0">
              <a:solidFill>
                <a:schemeClr val="accent6">
                  <a:lumMod val="75000"/>
                </a:schemeClr>
              </a:solidFill>
            </a:endParaRPr>
          </a:p>
          <a:p>
            <a:pPr lvl="1" algn="just">
              <a:spcBef>
                <a:spcPts val="900"/>
              </a:spcBef>
            </a:pPr>
            <a:r>
              <a:rPr lang="hr-HR" sz="1800" dirty="0"/>
              <a:t>oko 34 % izložene površine otpada na građevine od običnog </a:t>
            </a:r>
            <a:r>
              <a:rPr lang="hr-HR" sz="1800" dirty="0" err="1"/>
              <a:t>ziđa</a:t>
            </a:r>
            <a:r>
              <a:rPr lang="hr-HR" sz="1800" dirty="0"/>
              <a:t>, 23 % na građevine od omeđenog </a:t>
            </a:r>
            <a:r>
              <a:rPr lang="hr-HR" sz="1800" dirty="0" err="1"/>
              <a:t>ziđa</a:t>
            </a:r>
            <a:r>
              <a:rPr lang="hr-HR" sz="1800" dirty="0"/>
              <a:t>, 19 % na građevine od armiranog betona, 18 % na građevine od metala, 3 % na građevine od drva</a:t>
            </a:r>
          </a:p>
          <a:p>
            <a:pPr marL="457200" lvl="1" indent="0" algn="just">
              <a:spcBef>
                <a:spcPts val="900"/>
              </a:spcBef>
              <a:buNone/>
            </a:pPr>
            <a:r>
              <a:rPr lang="hr-HR" sz="1800" dirty="0">
                <a:solidFill>
                  <a:srgbClr val="F5750B"/>
                </a:solidFill>
              </a:rPr>
              <a:t>UKUPNI TROŠAK ZAMJENE FONDA:	  </a:t>
            </a:r>
            <a:r>
              <a:rPr lang="hr-HR" sz="1800" dirty="0"/>
              <a:t>2,1 milijarde EUR</a:t>
            </a:r>
          </a:p>
        </p:txBody>
      </p:sp>
    </p:spTree>
    <p:extLst>
      <p:ext uri="{BB962C8B-B14F-4D97-AF65-F5344CB8AC3E}">
        <p14:creationId xmlns:p14="http://schemas.microsoft.com/office/powerpoint/2010/main" val="2307909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GOSPODARSKIH ZGRADA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11861271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Oštetljivost</a:t>
            </a:r>
          </a:p>
          <a:p>
            <a:pPr marL="457200" lvl="1" indent="0" algn="just">
              <a:spcBef>
                <a:spcPts val="900"/>
              </a:spcBef>
              <a:buNone/>
            </a:pPr>
            <a:r>
              <a:rPr lang="hr-HR" sz="1800" dirty="0">
                <a:solidFill>
                  <a:schemeClr val="accent6">
                    <a:lumMod val="75000"/>
                  </a:schemeClr>
                </a:solidFill>
              </a:rPr>
              <a:t>GEM baza krivulja vjerojatnosti oštećenja i krivulja oštetljivosti </a:t>
            </a:r>
            <a:r>
              <a:rPr lang="hr-HR" sz="1800" dirty="0"/>
              <a:t>(Martins i Silva, 2021)</a:t>
            </a:r>
          </a:p>
          <a:p>
            <a:pPr lvl="1" algn="just">
              <a:spcBef>
                <a:spcPts val="900"/>
              </a:spcBef>
            </a:pPr>
            <a:r>
              <a:rPr lang="hr-HR" sz="1800" dirty="0"/>
              <a:t>Korišteno 15 krivulja</a:t>
            </a:r>
          </a:p>
          <a:p>
            <a:pPr lvl="1" algn="just">
              <a:spcBef>
                <a:spcPts val="900"/>
              </a:spcBef>
            </a:pPr>
            <a:r>
              <a:rPr lang="hr-HR" sz="1800" dirty="0"/>
              <a:t>4 granična stanja oštećenja – blago (DS1), umjereno (DS2), značajno (DS3) i potpuni slom(DS4)</a:t>
            </a:r>
          </a:p>
          <a:p>
            <a:pPr lvl="1" algn="just">
              <a:spcBef>
                <a:spcPts val="900"/>
              </a:spcBef>
            </a:pPr>
            <a:endParaRPr lang="hr-HR" sz="1800" dirty="0"/>
          </a:p>
          <a:p>
            <a:pPr lvl="1" algn="just">
              <a:spcBef>
                <a:spcPts val="900"/>
              </a:spcBef>
            </a:pPr>
            <a:endParaRPr lang="hr-HR" sz="1800" dirty="0"/>
          </a:p>
          <a:p>
            <a:pPr lvl="1" algn="just">
              <a:spcBef>
                <a:spcPts val="900"/>
              </a:spcBef>
            </a:pPr>
            <a:endParaRPr lang="hr-HR" sz="1800" dirty="0"/>
          </a:p>
          <a:p>
            <a:pPr lvl="1" algn="just">
              <a:spcBef>
                <a:spcPts val="900"/>
              </a:spcBef>
            </a:pPr>
            <a:endParaRPr lang="hr-HR" sz="1800" dirty="0"/>
          </a:p>
          <a:p>
            <a:pPr lvl="1" algn="just">
              <a:spcBef>
                <a:spcPts val="900"/>
              </a:spcBef>
            </a:pPr>
            <a:endParaRPr lang="hr-HR" sz="1800" dirty="0"/>
          </a:p>
          <a:p>
            <a:pPr lvl="1" algn="just">
              <a:spcBef>
                <a:spcPts val="900"/>
              </a:spcBef>
            </a:pPr>
            <a:endParaRPr lang="hr-HR" sz="1800" dirty="0"/>
          </a:p>
          <a:p>
            <a:pPr lvl="1" algn="just">
              <a:spcBef>
                <a:spcPts val="900"/>
              </a:spcBef>
            </a:pPr>
            <a:r>
              <a:rPr lang="hr-HR" sz="1800" dirty="0"/>
              <a:t>Modeli oštetljivosti (odnosno posljedica): </a:t>
            </a:r>
          </a:p>
          <a:p>
            <a:pPr lvl="2" algn="just">
              <a:spcBef>
                <a:spcPts val="900"/>
              </a:spcBef>
              <a:buClr>
                <a:srgbClr val="F5750B"/>
              </a:buClr>
            </a:pPr>
            <a:r>
              <a:rPr lang="hr-HR" dirty="0"/>
              <a:t>rušenje zgrada </a:t>
            </a:r>
          </a:p>
          <a:p>
            <a:pPr lvl="2" algn="just">
              <a:spcBef>
                <a:spcPts val="900"/>
              </a:spcBef>
              <a:buClr>
                <a:srgbClr val="F5750B"/>
              </a:buClr>
            </a:pPr>
            <a:r>
              <a:rPr lang="hr-HR" dirty="0"/>
              <a:t>novčani gubici</a:t>
            </a:r>
          </a:p>
        </p:txBody>
      </p:sp>
      <p:pic>
        <p:nvPicPr>
          <p:cNvPr id="3074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A559CE0-8704-625E-757B-6CD90B03A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1" y="2553175"/>
            <a:ext cx="3376082" cy="237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A line graph with numbers and symbols&#10;&#10;Description automatically generated">
            <a:extLst>
              <a:ext uri="{FF2B5EF4-FFF2-40B4-BE49-F238E27FC236}">
                <a16:creationId xmlns:a16="http://schemas.microsoft.com/office/drawing/2014/main" id="{FD951A1A-8BA7-CC01-2D9F-771B17553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66" y="2502373"/>
            <a:ext cx="338265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71E59BAF-7EB6-11EB-8210-3F56F2A16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7019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GOSPODARSKIH ZGRADA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11861271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Rezultati procjene potresnog rizika gospodarskih zgrada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1E59BAF-7EB6-11EB-8210-3F56F2A16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00D074-403B-291D-0BC0-A03056212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4" y="1396153"/>
            <a:ext cx="5147990" cy="31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C551D1-2D49-7652-F22C-9DA1C63316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95519"/>
            <a:ext cx="5147155" cy="31087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C5EB86B1-A32D-1AF0-881E-A1B790A61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872" y="4863571"/>
            <a:ext cx="7616256" cy="432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800" dirty="0" err="1"/>
              <a:t>Krivulje</a:t>
            </a:r>
            <a:r>
              <a:rPr lang="en-US" sz="1800" dirty="0"/>
              <a:t> </a:t>
            </a:r>
            <a:r>
              <a:rPr lang="en-US" sz="1800" dirty="0" err="1"/>
              <a:t>gubitaka</a:t>
            </a:r>
            <a:r>
              <a:rPr lang="en-US" sz="1800" dirty="0"/>
              <a:t> u </a:t>
            </a:r>
            <a:r>
              <a:rPr lang="en-US" sz="1800" dirty="0" err="1"/>
              <a:t>odnosu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različita</a:t>
            </a:r>
            <a:r>
              <a:rPr lang="en-US" sz="1800" dirty="0"/>
              <a:t> </a:t>
            </a:r>
            <a:r>
              <a:rPr lang="en-US" sz="1800" dirty="0" err="1"/>
              <a:t>povratna</a:t>
            </a:r>
            <a:r>
              <a:rPr lang="en-US" sz="1800" dirty="0"/>
              <a:t> </a:t>
            </a:r>
            <a:r>
              <a:rPr lang="en-US" sz="1800" dirty="0" err="1"/>
              <a:t>razdoblja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438404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GOSPODARSKIH ZGRADA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11861271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Rezultati procjene potresnog rizika gospodarskih zgrada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1E59BAF-7EB6-11EB-8210-3F56F2A16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5EB86B1-A32D-1AF0-881E-A1B790A61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604" y="5522344"/>
            <a:ext cx="3875862" cy="76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hr-HR" sz="1800" dirty="0"/>
              <a:t>Raspodjela novčanih gubitaka po GČ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42CC33-AD55-6D82-AE8B-B31559DA4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38" y="2274191"/>
            <a:ext cx="5202395" cy="3108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D06DFCE1-CB25-FFA1-C223-09DE7951F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006" y="1322956"/>
            <a:ext cx="7616256" cy="7616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hr-HR" sz="1800" dirty="0"/>
              <a:t>Djelovanje potresa povratnog razdoblja od 500 godina</a:t>
            </a:r>
          </a:p>
          <a:p>
            <a:pPr indent="-285750" algn="ctr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hr-HR" sz="1800" dirty="0"/>
              <a:t>280 milijuna EUR, oko 750 srušenih zgrada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ABDE6985-8B6D-F813-2B1C-F23A5642E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4603" y="2306880"/>
            <a:ext cx="4251263" cy="3003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900"/>
              </a:spcBef>
              <a:buNone/>
            </a:pPr>
            <a:r>
              <a:rPr lang="hr-HR" sz="1800" dirty="0"/>
              <a:t>47 % novčanih gubitaka otpada na građevine od običnog </a:t>
            </a:r>
            <a:r>
              <a:rPr lang="hr-HR" sz="1800" dirty="0" err="1"/>
              <a:t>ziđa</a:t>
            </a:r>
            <a:r>
              <a:rPr lang="hr-HR" sz="1800" dirty="0"/>
              <a:t>,</a:t>
            </a:r>
          </a:p>
          <a:p>
            <a:pPr marL="57150" indent="0">
              <a:spcBef>
                <a:spcPts val="900"/>
              </a:spcBef>
              <a:buNone/>
            </a:pPr>
            <a:r>
              <a:rPr lang="hr-HR" sz="1800" dirty="0"/>
              <a:t>24 % na građevine od metala,</a:t>
            </a:r>
          </a:p>
          <a:p>
            <a:pPr marL="57150" indent="0">
              <a:spcBef>
                <a:spcPts val="900"/>
              </a:spcBef>
              <a:buNone/>
            </a:pPr>
            <a:r>
              <a:rPr lang="hr-HR" sz="1800" dirty="0"/>
              <a:t>14 % na građevine od betona,</a:t>
            </a:r>
          </a:p>
          <a:p>
            <a:pPr marL="57150" indent="0">
              <a:spcBef>
                <a:spcPts val="900"/>
              </a:spcBef>
              <a:buNone/>
            </a:pPr>
            <a:r>
              <a:rPr lang="hr-HR" sz="1800" dirty="0"/>
              <a:t>7% na građevine od drva, </a:t>
            </a:r>
          </a:p>
          <a:p>
            <a:pPr marL="57150" indent="0">
              <a:spcBef>
                <a:spcPts val="900"/>
              </a:spcBef>
              <a:buNone/>
            </a:pPr>
            <a:r>
              <a:rPr lang="hr-HR" sz="1800" dirty="0"/>
              <a:t>5% na građevine od omeđenog </a:t>
            </a:r>
            <a:r>
              <a:rPr lang="hr-HR" sz="1800" dirty="0" err="1"/>
              <a:t>ziđa</a:t>
            </a:r>
            <a:r>
              <a:rPr lang="hr-HR" sz="1800" dirty="0"/>
              <a:t>, </a:t>
            </a:r>
          </a:p>
          <a:p>
            <a:pPr marL="57150" indent="0">
              <a:spcBef>
                <a:spcPts val="900"/>
              </a:spcBef>
              <a:buNone/>
            </a:pPr>
            <a:r>
              <a:rPr lang="hr-HR" sz="1800" dirty="0"/>
              <a:t>za ostale zgrade gubici zanemarivi</a:t>
            </a:r>
          </a:p>
        </p:txBody>
      </p:sp>
    </p:spTree>
    <p:extLst>
      <p:ext uri="{BB962C8B-B14F-4D97-AF65-F5344CB8AC3E}">
        <p14:creationId xmlns:p14="http://schemas.microsoft.com/office/powerpoint/2010/main" val="345582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GOSPODARSKIH ZGRADA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11861271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Rezultati procjene potresnog rizika gospodarskih zgrada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1E59BAF-7EB6-11EB-8210-3F56F2A16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5EB86B1-A32D-1AF0-881E-A1B790A61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070" y="6043300"/>
            <a:ext cx="4081929" cy="39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hr-HR" sz="1800" dirty="0"/>
              <a:t>Raspodjela AALR po GČ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6ED1081-4AA6-48C2-645E-3888F9D2B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641" y="1243313"/>
            <a:ext cx="3750205" cy="1062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hr-HR" sz="1800" dirty="0"/>
              <a:t>Prosječni godišnji gubici (engl. </a:t>
            </a:r>
            <a:r>
              <a:rPr lang="hr-HR" sz="1800" i="1" dirty="0" err="1"/>
              <a:t>average</a:t>
            </a:r>
            <a:r>
              <a:rPr lang="hr-HR" sz="1800" i="1" dirty="0"/>
              <a:t> </a:t>
            </a:r>
            <a:r>
              <a:rPr lang="hr-HR" sz="1800" i="1" dirty="0" err="1"/>
              <a:t>annual</a:t>
            </a:r>
            <a:r>
              <a:rPr lang="hr-HR" sz="1800" i="1" dirty="0"/>
              <a:t> </a:t>
            </a:r>
            <a:r>
              <a:rPr lang="hr-HR" sz="1800" i="1" dirty="0" err="1"/>
              <a:t>loss</a:t>
            </a:r>
            <a:r>
              <a:rPr lang="hr-HR" sz="1800" dirty="0"/>
              <a:t>, AAL)</a:t>
            </a:r>
          </a:p>
          <a:p>
            <a:pPr indent="-285750" algn="ctr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hr-HR" sz="1800" dirty="0"/>
              <a:t>10,5 milijuna EUR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D5B365D-7C9F-0B68-18C9-3D258B3B8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8765" y="1243313"/>
            <a:ext cx="5062538" cy="1062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hr-HR" sz="1800" dirty="0"/>
              <a:t>Relativni prosječni godišnji gubici (engl. </a:t>
            </a:r>
            <a:r>
              <a:rPr lang="hr-HR" sz="1800" i="1" dirty="0" err="1"/>
              <a:t>average</a:t>
            </a:r>
            <a:r>
              <a:rPr lang="hr-HR" sz="1800" i="1" dirty="0"/>
              <a:t> </a:t>
            </a:r>
            <a:r>
              <a:rPr lang="hr-HR" sz="1800" i="1" dirty="0" err="1"/>
              <a:t>annual</a:t>
            </a:r>
            <a:r>
              <a:rPr lang="hr-HR" sz="1800" i="1" dirty="0"/>
              <a:t> </a:t>
            </a:r>
            <a:r>
              <a:rPr lang="hr-HR" sz="1800" i="1" dirty="0" err="1"/>
              <a:t>loss</a:t>
            </a:r>
            <a:r>
              <a:rPr lang="hr-HR" sz="1800" i="1" dirty="0"/>
              <a:t> </a:t>
            </a:r>
            <a:r>
              <a:rPr lang="hr-HR" sz="1800" i="1" dirty="0" err="1"/>
              <a:t>ratio</a:t>
            </a:r>
            <a:r>
              <a:rPr lang="hr-HR" sz="1800" dirty="0"/>
              <a:t>, AALR)</a:t>
            </a:r>
          </a:p>
          <a:p>
            <a:pPr indent="-285750" algn="ctr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hr-HR" sz="1800" dirty="0"/>
              <a:t>0,51 %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FF2B39-C555-5EE7-D8D2-E1971B397B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481" y="2375906"/>
            <a:ext cx="4081929" cy="4278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367753-A0D2-9039-F023-48E723D52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91" y="2349595"/>
            <a:ext cx="6103486" cy="3639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49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INŽENJERSKIH GRAĐEVINA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11183938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Mostovi: </a:t>
            </a:r>
          </a:p>
          <a:p>
            <a:pPr lvl="1" algn="just">
              <a:spcBef>
                <a:spcPts val="900"/>
              </a:spcBef>
            </a:pPr>
            <a:r>
              <a:rPr lang="hr-HR" sz="1800" dirty="0"/>
              <a:t>mostovi na evakuacijskim putovima i savski mostovi – STRATEŠKI ZNAČAJ!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DDCF0-61D6-D7AB-9D5D-269EA17A5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2" y="1701279"/>
            <a:ext cx="8328701" cy="4506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EA013-DDB2-F659-8BFD-371E31DF3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496" y="1654582"/>
            <a:ext cx="3276642" cy="46672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9532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INŽENJERSKIH GRAĐEVINA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11183938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Mostovi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6337E9-5381-A281-481E-36263DA50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137362"/>
              </p:ext>
            </p:extLst>
          </p:nvPr>
        </p:nvGraphicFramePr>
        <p:xfrm>
          <a:off x="169862" y="1215563"/>
          <a:ext cx="7188465" cy="523437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37223">
                  <a:extLst>
                    <a:ext uri="{9D8B030D-6E8A-4147-A177-3AD203B41FA5}">
                      <a16:colId xmlns:a16="http://schemas.microsoft.com/office/drawing/2014/main" val="2811297898"/>
                    </a:ext>
                  </a:extLst>
                </a:gridCol>
                <a:gridCol w="4155033">
                  <a:extLst>
                    <a:ext uri="{9D8B030D-6E8A-4147-A177-3AD203B41FA5}">
                      <a16:colId xmlns:a16="http://schemas.microsoft.com/office/drawing/2014/main" val="702543097"/>
                    </a:ext>
                  </a:extLst>
                </a:gridCol>
                <a:gridCol w="839942">
                  <a:extLst>
                    <a:ext uri="{9D8B030D-6E8A-4147-A177-3AD203B41FA5}">
                      <a16:colId xmlns:a16="http://schemas.microsoft.com/office/drawing/2014/main" val="3856439949"/>
                    </a:ext>
                  </a:extLst>
                </a:gridCol>
                <a:gridCol w="1456267">
                  <a:extLst>
                    <a:ext uri="{9D8B030D-6E8A-4147-A177-3AD203B41FA5}">
                      <a16:colId xmlns:a16="http://schemas.microsoft.com/office/drawing/2014/main" val="1605154611"/>
                    </a:ext>
                  </a:extLst>
                </a:gridCol>
              </a:tblGrid>
              <a:tr h="4720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Tip mosta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Opis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Broj mostova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Ukupna površina (m</a:t>
                      </a:r>
                      <a:r>
                        <a:rPr lang="hr-HR" sz="1100" baseline="30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8000" marR="36000" marT="0" marB="0" anchor="ctr"/>
                </a:tc>
                <a:extLst>
                  <a:ext uri="{0D108BD9-81ED-4DB2-BD59-A6C34878D82A}">
                    <a16:rowId xmlns:a16="http://schemas.microsoft.com/office/drawing/2014/main" val="383669949"/>
                  </a:ext>
                </a:extLst>
              </a:tr>
              <a:tr h="3092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M1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Armirano betonski / prednapeti mostovi sagrađeni do 1964.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6,264</a:t>
                      </a:r>
                    </a:p>
                  </a:txBody>
                  <a:tcPr marL="63261" marR="63261" marT="0" marB="0" anchor="ctr"/>
                </a:tc>
                <a:extLst>
                  <a:ext uri="{0D108BD9-81ED-4DB2-BD59-A6C34878D82A}">
                    <a16:rowId xmlns:a16="http://schemas.microsoft.com/office/drawing/2014/main" val="1227030355"/>
                  </a:ext>
                </a:extLst>
              </a:tr>
              <a:tr h="310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M2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Armirano betonski / prednapeti mostovi statičkog sustava prosta greda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10,340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6446815"/>
                  </a:ext>
                </a:extLst>
              </a:tr>
              <a:tr h="310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M3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Armirano betonski / prednapeti mostovi statičkog sustava niz prostih greda, tri raspona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kern="120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4,890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4807012"/>
                  </a:ext>
                </a:extLst>
              </a:tr>
              <a:tr h="310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M4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Armirano betonski / prednapeti mostovi statičkog sustava niz prostih greda, više od tri raspona</a:t>
                      </a:r>
                      <a:endParaRPr lang="hr-HR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hr-HR" sz="11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80,537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8560603"/>
                  </a:ext>
                </a:extLst>
              </a:tr>
              <a:tr h="4720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M5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Armirano betonski / prednapeti mostovi statičkog sustava niz prostih greda, više od tri raspona, sagrađeni nakon 1987.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7,098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2938161"/>
                  </a:ext>
                </a:extLst>
              </a:tr>
              <a:tr h="310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M6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Armirano betonski / prednapeti mostovi statičkog sustava kontinuirani nosač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kern="120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58,575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3669376"/>
                  </a:ext>
                </a:extLst>
              </a:tr>
              <a:tr h="310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M7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Armirano betonski / prednapeti mostovi statičkog sustava kontinuirani nosač, sagrađeni nakon 1987. 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19,029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5232505"/>
                  </a:ext>
                </a:extLst>
              </a:tr>
              <a:tr h="310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M8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Armirano betonski / prednapeti mostovi, monolitna veza između stupova i rasponskog sklopa, dva raspona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2,066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0510251"/>
                  </a:ext>
                </a:extLst>
              </a:tr>
              <a:tr h="310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M9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Armirano betonski / prednapeti mostovi, monolitna veza između stupova i rasponskog sklopa, više raspona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4,658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3359848"/>
                  </a:ext>
                </a:extLst>
              </a:tr>
              <a:tr h="1686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M10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Jednorasponski</a:t>
                      </a: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okvirni mostovi i upornjaci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kern="120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23,406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8526940"/>
                  </a:ext>
                </a:extLst>
              </a:tr>
              <a:tr h="310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M11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Sandučasti prednapeti mostovi, kontinuirani nosač u radijusu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6,600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2833943"/>
                  </a:ext>
                </a:extLst>
              </a:tr>
              <a:tr h="310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M12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Spregnuti mostovi, kontinuirani rasponski sklop, sagrađeni prije 1964. godine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11,592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9568381"/>
                  </a:ext>
                </a:extLst>
              </a:tr>
              <a:tr h="310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M13</a:t>
                      </a:r>
                      <a:endParaRPr lang="hr-HR" sz="11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Spregnuti / čelični mostovi, kontinuirani rasponski sklop, sagrađeni nakon 1964. godine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hr-HR" sz="11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61" marR="63261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hr-HR" sz="11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22,229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3934892"/>
                  </a:ext>
                </a:extLst>
              </a:tr>
            </a:tbl>
          </a:graphicData>
        </a:graphic>
      </p:graphicFrame>
      <p:pic>
        <p:nvPicPr>
          <p:cNvPr id="9" name="Picture 8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1B5C5FD3-9EA1-D109-BEE9-5628122D67E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1327" y="1221719"/>
            <a:ext cx="3852335" cy="1837267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BB5EC2C4-829A-5A43-08E0-9FBA4D2EB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714" y="861880"/>
            <a:ext cx="3242734" cy="7073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hr-HR" sz="2000" dirty="0"/>
              <a:t>13 glavnih tipova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14E952BE-F490-4247-D9DF-A4BA0B59C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78" y="3049481"/>
            <a:ext cx="4663811" cy="3651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hr-HR" sz="1800" dirty="0"/>
              <a:t>jedinični troškovi zamjene (EUR/m</a:t>
            </a:r>
            <a:r>
              <a:rPr lang="hr-HR" sz="1800" baseline="30000" dirty="0"/>
              <a:t>2</a:t>
            </a:r>
            <a:r>
              <a:rPr lang="hr-HR" sz="1800" dirty="0"/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8A96BE-F55A-4BAE-856B-D06DD6F7D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322" y="3491785"/>
            <a:ext cx="3423811" cy="2993143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97B01B56-CDC9-769B-BCA8-7A41BB789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477" y="856594"/>
            <a:ext cx="4663811" cy="3651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hr-HR" sz="1800" dirty="0"/>
              <a:t>krivulje vjerojatnosti oštećenja</a:t>
            </a:r>
          </a:p>
        </p:txBody>
      </p:sp>
    </p:spTree>
    <p:extLst>
      <p:ext uri="{BB962C8B-B14F-4D97-AF65-F5344CB8AC3E}">
        <p14:creationId xmlns:p14="http://schemas.microsoft.com/office/powerpoint/2010/main" val="195915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092AE-BB33-A942-517A-C93B5C5E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</a:t>
            </a:r>
            <a:r>
              <a:rPr lang="en-US" dirty="0"/>
              <a:t>: </a:t>
            </a:r>
            <a:r>
              <a:rPr lang="en-US" cap="none" dirty="0" err="1"/>
              <a:t>Elementi</a:t>
            </a:r>
            <a:r>
              <a:rPr lang="en-US" cap="none" dirty="0"/>
              <a:t> </a:t>
            </a:r>
            <a:r>
              <a:rPr lang="hr-HR" cap="none" dirty="0"/>
              <a:t>potresnog </a:t>
            </a:r>
            <a:r>
              <a:rPr lang="en-US" cap="none" dirty="0" err="1"/>
              <a:t>rizika</a:t>
            </a:r>
            <a:endParaRPr lang="hr-HR" cap="none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33" y="955107"/>
            <a:ext cx="6628867" cy="5388739"/>
          </a:xfrm>
          <a:prstGeom prst="rect">
            <a:avLst/>
          </a:prstGeom>
          <a:noFill/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1EDF3BC4-0287-BFAD-2DFE-33BFBB2291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5A0D5E-17FD-D488-3A82-9BC024528C8D}"/>
              </a:ext>
            </a:extLst>
          </p:cNvPr>
          <p:cNvSpPr/>
          <p:nvPr/>
        </p:nvSpPr>
        <p:spPr bwMode="auto">
          <a:xfrm>
            <a:off x="3096767" y="955107"/>
            <a:ext cx="6628867" cy="2824893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3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INŽENJERSKIH GRAĐEVINA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1" y="879369"/>
            <a:ext cx="12437005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Mostovi</a:t>
            </a:r>
          </a:p>
          <a:p>
            <a:pPr lvl="1" algn="just">
              <a:spcBef>
                <a:spcPts val="900"/>
              </a:spcBef>
            </a:pPr>
            <a:r>
              <a:rPr lang="hr-HR" sz="1800" b="1" dirty="0"/>
              <a:t>p</a:t>
            </a:r>
            <a:r>
              <a:rPr lang="it-IT" sz="1800" b="1" dirty="0" err="1"/>
              <a:t>robabilistička</a:t>
            </a:r>
            <a:r>
              <a:rPr lang="it-IT" sz="1800" b="1" dirty="0"/>
              <a:t> </a:t>
            </a:r>
            <a:r>
              <a:rPr lang="it-IT" sz="1800" b="1" dirty="0" err="1"/>
              <a:t>procjena</a:t>
            </a:r>
            <a:r>
              <a:rPr lang="it-IT" sz="1800" b="1" dirty="0"/>
              <a:t> </a:t>
            </a:r>
            <a:r>
              <a:rPr lang="it-IT" sz="1800" b="1" dirty="0" err="1"/>
              <a:t>potresnog</a:t>
            </a:r>
            <a:r>
              <a:rPr lang="it-IT" sz="1800" b="1" dirty="0"/>
              <a:t> </a:t>
            </a:r>
            <a:r>
              <a:rPr lang="it-IT" sz="1800" b="1" dirty="0" err="1"/>
              <a:t>rizika</a:t>
            </a:r>
            <a:endParaRPr lang="hr-HR" sz="1800" b="1" dirty="0"/>
          </a:p>
          <a:p>
            <a:pPr lvl="1" algn="just">
              <a:spcBef>
                <a:spcPts val="900"/>
              </a:spcBef>
            </a:pPr>
            <a:r>
              <a:rPr lang="hr-HR" sz="1800" dirty="0">
                <a:solidFill>
                  <a:schemeClr val="bg1">
                    <a:lumMod val="85000"/>
                  </a:schemeClr>
                </a:solidFill>
              </a:rPr>
              <a:t>procjena potresnog rizika temeljena na scenarijima (deterministička procjena) – 1880. i 2020.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8AACF-22CE-07A6-B278-82DEC1EC76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4" y="2376275"/>
            <a:ext cx="5369217" cy="3220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0C6FF8-0EA3-4DEB-B55F-315EB49E73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23" y="2376275"/>
            <a:ext cx="5369217" cy="32201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C6FA7EED-1A13-AD56-8403-83E6C287B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7872" y="5676635"/>
            <a:ext cx="7616256" cy="432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800" dirty="0" err="1"/>
              <a:t>Krivulje</a:t>
            </a:r>
            <a:r>
              <a:rPr lang="en-US" sz="1800" dirty="0"/>
              <a:t> </a:t>
            </a:r>
            <a:r>
              <a:rPr lang="en-US" sz="1800" dirty="0" err="1"/>
              <a:t>gubitaka</a:t>
            </a:r>
            <a:r>
              <a:rPr lang="en-US" sz="1800" dirty="0"/>
              <a:t> u </a:t>
            </a:r>
            <a:r>
              <a:rPr lang="en-US" sz="1800" dirty="0" err="1"/>
              <a:t>odnosu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različita</a:t>
            </a:r>
            <a:r>
              <a:rPr lang="en-US" sz="1800" dirty="0"/>
              <a:t> </a:t>
            </a:r>
            <a:r>
              <a:rPr lang="en-US" sz="1800" dirty="0" err="1"/>
              <a:t>povratna</a:t>
            </a:r>
            <a:r>
              <a:rPr lang="en-US" sz="1800" dirty="0"/>
              <a:t> </a:t>
            </a:r>
            <a:r>
              <a:rPr lang="en-US" sz="1800" dirty="0" err="1"/>
              <a:t>razdoblja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910106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INŽENJERSKIH GRAĐEVINA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1" y="879369"/>
            <a:ext cx="12437005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Mostovi</a:t>
            </a:r>
          </a:p>
          <a:p>
            <a:pPr lvl="1" algn="just">
              <a:spcBef>
                <a:spcPts val="900"/>
              </a:spcBef>
            </a:pPr>
            <a:r>
              <a:rPr lang="hr-HR" sz="1800" b="1" dirty="0"/>
              <a:t>p</a:t>
            </a:r>
            <a:r>
              <a:rPr lang="it-IT" sz="1800" b="1" dirty="0" err="1"/>
              <a:t>robabilistička</a:t>
            </a:r>
            <a:r>
              <a:rPr lang="it-IT" sz="1800" b="1" dirty="0"/>
              <a:t> </a:t>
            </a:r>
            <a:r>
              <a:rPr lang="it-IT" sz="1800" b="1" dirty="0" err="1"/>
              <a:t>procjena</a:t>
            </a:r>
            <a:r>
              <a:rPr lang="it-IT" sz="1800" b="1" dirty="0"/>
              <a:t> </a:t>
            </a:r>
            <a:r>
              <a:rPr lang="it-IT" sz="1800" b="1" dirty="0" err="1"/>
              <a:t>potresnog</a:t>
            </a:r>
            <a:r>
              <a:rPr lang="it-IT" sz="1800" b="1" dirty="0"/>
              <a:t> </a:t>
            </a:r>
            <a:r>
              <a:rPr lang="it-IT" sz="1800" b="1" dirty="0" err="1"/>
              <a:t>rizika</a:t>
            </a:r>
            <a:endParaRPr lang="hr-HR" sz="1800" b="1" dirty="0"/>
          </a:p>
          <a:p>
            <a:pPr lvl="1" algn="just">
              <a:spcBef>
                <a:spcPts val="900"/>
              </a:spcBef>
            </a:pPr>
            <a:r>
              <a:rPr lang="hr-HR" sz="1800" dirty="0">
                <a:solidFill>
                  <a:schemeClr val="bg1">
                    <a:lumMod val="85000"/>
                  </a:schemeClr>
                </a:solidFill>
              </a:rPr>
              <a:t>procjena potresnog rizika temeljena na scenarijima – 1880. i 2020.</a:t>
            </a:r>
          </a:p>
        </p:txBody>
      </p:sp>
      <p:pic>
        <p:nvPicPr>
          <p:cNvPr id="2050" name="Picture 13">
            <a:extLst>
              <a:ext uri="{FF2B5EF4-FFF2-40B4-BE49-F238E27FC236}">
                <a16:creationId xmlns:a16="http://schemas.microsoft.com/office/drawing/2014/main" id="{D2494F73-3D77-E90D-8B4A-608E1587B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39" y="2173316"/>
            <a:ext cx="5570445" cy="319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26F3A3BB-301C-F91D-BD3A-7F576E465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F81FF15-AB9B-F5A8-9318-4B8CA8254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795648-36D1-33E5-8CA7-81AD72AAA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16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6610C2-2E6D-E34B-99A5-814346DCA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1" y="2173316"/>
            <a:ext cx="5536141" cy="31971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8A6E3713-AB2E-CD78-4389-27E3FDAFC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235" y="5557240"/>
            <a:ext cx="7616256" cy="7616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hr-HR" sz="1800" dirty="0"/>
              <a:t>Raspodjela novčanih gubitaka i relativnih novčanih gubitaka za djelovanje potresa povratnog razdoblja od 500 godina</a:t>
            </a:r>
          </a:p>
        </p:txBody>
      </p:sp>
    </p:spTree>
    <p:extLst>
      <p:ext uri="{BB962C8B-B14F-4D97-AF65-F5344CB8AC3E}">
        <p14:creationId xmlns:p14="http://schemas.microsoft.com/office/powerpoint/2010/main" val="3233676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INŽENJERSKIH GRAĐEVINA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1" y="879369"/>
            <a:ext cx="12437005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Mostovi</a:t>
            </a:r>
          </a:p>
          <a:p>
            <a:pPr lvl="1" algn="just">
              <a:spcBef>
                <a:spcPts val="900"/>
              </a:spcBef>
            </a:pPr>
            <a:r>
              <a:rPr lang="hr-HR" sz="1800" dirty="0">
                <a:solidFill>
                  <a:schemeClr val="bg1">
                    <a:lumMod val="85000"/>
                  </a:schemeClr>
                </a:solidFill>
              </a:rPr>
              <a:t>p</a:t>
            </a:r>
            <a:r>
              <a:rPr lang="it-IT" sz="1800" dirty="0" err="1">
                <a:solidFill>
                  <a:schemeClr val="bg1">
                    <a:lumMod val="85000"/>
                  </a:schemeClr>
                </a:solidFill>
              </a:rPr>
              <a:t>robabilistička</a:t>
            </a:r>
            <a:r>
              <a:rPr lang="it-IT" sz="1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bg1">
                    <a:lumMod val="85000"/>
                  </a:schemeClr>
                </a:solidFill>
              </a:rPr>
              <a:t>procjena</a:t>
            </a:r>
            <a:r>
              <a:rPr lang="it-IT" sz="1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bg1">
                    <a:lumMod val="85000"/>
                  </a:schemeClr>
                </a:solidFill>
              </a:rPr>
              <a:t>potresnog</a:t>
            </a:r>
            <a:r>
              <a:rPr lang="it-IT" sz="1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it-IT" sz="1800" dirty="0" err="1">
                <a:solidFill>
                  <a:schemeClr val="bg1">
                    <a:lumMod val="85000"/>
                  </a:schemeClr>
                </a:solidFill>
              </a:rPr>
              <a:t>rizika</a:t>
            </a:r>
            <a:endParaRPr lang="hr-HR" sz="1800" dirty="0">
              <a:solidFill>
                <a:schemeClr val="bg1">
                  <a:lumMod val="85000"/>
                </a:schemeClr>
              </a:solidFill>
            </a:endParaRPr>
          </a:p>
          <a:p>
            <a:pPr lvl="1" algn="just">
              <a:spcBef>
                <a:spcPts val="900"/>
              </a:spcBef>
            </a:pPr>
            <a:r>
              <a:rPr lang="hr-HR" sz="1800" b="1" dirty="0"/>
              <a:t>procjena potresnog rizika temeljena na scenarijima – 1880. </a:t>
            </a:r>
            <a:r>
              <a:rPr lang="hr-HR" sz="1800" dirty="0"/>
              <a:t>i 2020.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6F3A3BB-301C-F91D-BD3A-7F576E465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F81FF15-AB9B-F5A8-9318-4B8CA8254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795648-36D1-33E5-8CA7-81AD72AAA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16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A6E3713-AB2E-CD78-4389-27E3FDAFC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235" y="5254593"/>
            <a:ext cx="7616256" cy="7616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hr-HR" sz="1800" dirty="0"/>
              <a:t>10 značajno oštećenih/srušenih mostova i novčani gubici od oko 149 milijuna EUR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57324-4CDD-034E-FC8E-C08B4933A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70" y="2400496"/>
            <a:ext cx="4335463" cy="260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454300-49D5-DDCC-6C1E-272706080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394" y="2400496"/>
            <a:ext cx="4410320" cy="26003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646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INŽENJERSKIH GRAĐEVINA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5003272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Hidrotehničke građevine</a:t>
            </a:r>
          </a:p>
          <a:p>
            <a:pPr lvl="1">
              <a:spcBef>
                <a:spcPts val="900"/>
              </a:spcBef>
            </a:pPr>
            <a:r>
              <a:rPr lang="hr-HR" sz="1800" b="1" dirty="0"/>
              <a:t>Vodoopskrbni sustav </a:t>
            </a:r>
            <a:r>
              <a:rPr lang="hr-HR" sz="1800" dirty="0"/>
              <a:t>(vodocrpilišta, uređaji za obradu vode, crpne stanice, cjevovodi, vodospreme i ostali objekti (prekidne komore, revizijska okna, objekti za smanjenje tlaka itd.))</a:t>
            </a:r>
          </a:p>
          <a:p>
            <a:pPr lvl="1" algn="just">
              <a:spcBef>
                <a:spcPts val="900"/>
              </a:spcBef>
            </a:pPr>
            <a:endParaRPr lang="hr-HR" sz="1800" dirty="0"/>
          </a:p>
          <a:p>
            <a:pPr lvl="1">
              <a:spcBef>
                <a:spcPts val="900"/>
              </a:spcBef>
            </a:pPr>
            <a:r>
              <a:rPr lang="hr-HR" sz="1800" b="1" dirty="0"/>
              <a:t>Sustav odvodnje otpadnih voda </a:t>
            </a:r>
            <a:r>
              <a:rPr lang="hr-HR" sz="1800" dirty="0"/>
              <a:t>(uređaj za pročišćavanje, crpne stanice, cjevovodi i ostali objekti (prekidna, revizijska i ulazna okna, slivnici, priključne građevine, spremnici itd.))</a:t>
            </a:r>
          </a:p>
          <a:p>
            <a:pPr lvl="1" algn="just">
              <a:spcBef>
                <a:spcPts val="900"/>
              </a:spcBef>
            </a:pPr>
            <a:endParaRPr lang="hr-HR" sz="1800" dirty="0"/>
          </a:p>
          <a:p>
            <a:pPr lvl="1">
              <a:spcBef>
                <a:spcPts val="900"/>
              </a:spcBef>
            </a:pPr>
            <a:r>
              <a:rPr lang="hr-HR" sz="1800" b="1" dirty="0"/>
              <a:t>Sustav zaštite od poplava </a:t>
            </a:r>
            <a:r>
              <a:rPr lang="hr-HR" sz="1800" dirty="0"/>
              <a:t> (nasipi i retencije)</a:t>
            </a:r>
          </a:p>
          <a:p>
            <a:pPr lvl="1" algn="just">
              <a:spcBef>
                <a:spcPts val="900"/>
              </a:spcBef>
            </a:pPr>
            <a:endParaRPr lang="hr-HR" sz="1800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6F3A3BB-301C-F91D-BD3A-7F576E465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F81FF15-AB9B-F5A8-9318-4B8CA8254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795648-36D1-33E5-8CA7-81AD72AAA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16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B9FD4032-A189-CDAC-7837-5C16E89BA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343" y="1052423"/>
            <a:ext cx="3256353" cy="2459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DA6232B5-3129-C639-EF70-1116F0B9E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30" t="15099" r="35577" b="30141"/>
          <a:stretch/>
        </p:blipFill>
        <p:spPr bwMode="auto">
          <a:xfrm>
            <a:off x="8790351" y="1052423"/>
            <a:ext cx="2610602" cy="245991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257862-6D67-C7CD-995F-0A12EA740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35" y="3555948"/>
            <a:ext cx="4635832" cy="2957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083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INŽENJERSKIH GRAĐEVINA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11666538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Hidrotehničke građevine</a:t>
            </a:r>
          </a:p>
          <a:p>
            <a:pPr lvl="1" algn="just">
              <a:spcBef>
                <a:spcPts val="900"/>
              </a:spcBef>
            </a:pPr>
            <a:r>
              <a:rPr lang="hr-HR" sz="1600" dirty="0"/>
              <a:t>Troškovi u slučaju sintetičkog zagrebačkog potresa 475 godišnjeg povratnog perioda (PGA = 0,29 g)</a:t>
            </a:r>
          </a:p>
          <a:p>
            <a:pPr lvl="1" algn="just">
              <a:spcBef>
                <a:spcPts val="900"/>
              </a:spcBef>
            </a:pPr>
            <a:endParaRPr lang="hr-HR" sz="1600" dirty="0"/>
          </a:p>
          <a:p>
            <a:pPr lvl="1" algn="just">
              <a:spcBef>
                <a:spcPts val="900"/>
              </a:spcBef>
            </a:pPr>
            <a:endParaRPr lang="hr-HR" sz="1600" dirty="0"/>
          </a:p>
          <a:p>
            <a:pPr lvl="1" algn="just">
              <a:spcBef>
                <a:spcPts val="900"/>
              </a:spcBef>
            </a:pPr>
            <a:endParaRPr lang="hr-HR" sz="1600" dirty="0"/>
          </a:p>
          <a:p>
            <a:pPr lvl="1" algn="just">
              <a:spcBef>
                <a:spcPts val="900"/>
              </a:spcBef>
            </a:pPr>
            <a:endParaRPr lang="hr-HR" sz="1600" dirty="0"/>
          </a:p>
          <a:p>
            <a:pPr lvl="1" algn="just">
              <a:spcBef>
                <a:spcPts val="900"/>
              </a:spcBef>
            </a:pPr>
            <a:endParaRPr lang="hr-HR" sz="1600" dirty="0"/>
          </a:p>
          <a:p>
            <a:pPr lvl="1" algn="just">
              <a:spcBef>
                <a:spcPts val="900"/>
              </a:spcBef>
            </a:pPr>
            <a:endParaRPr lang="hr-HR" sz="1600" dirty="0"/>
          </a:p>
          <a:p>
            <a:pPr lvl="1" algn="just">
              <a:spcBef>
                <a:spcPts val="900"/>
              </a:spcBef>
            </a:pPr>
            <a:endParaRPr lang="hr-HR" sz="1600" dirty="0"/>
          </a:p>
          <a:p>
            <a:pPr lvl="1" algn="just">
              <a:spcBef>
                <a:spcPts val="900"/>
              </a:spcBef>
            </a:pPr>
            <a:endParaRPr lang="hr-HR" sz="1600" dirty="0"/>
          </a:p>
          <a:p>
            <a:pPr lvl="1" algn="just">
              <a:spcBef>
                <a:spcPts val="900"/>
              </a:spcBef>
            </a:pPr>
            <a:endParaRPr lang="hr-HR" sz="1600" dirty="0"/>
          </a:p>
          <a:p>
            <a:pPr lvl="1" algn="just">
              <a:spcBef>
                <a:spcPts val="900"/>
              </a:spcBef>
            </a:pPr>
            <a:r>
              <a:rPr lang="hr-HR" sz="1600" dirty="0"/>
              <a:t>Analiza potresnog rizika i preporuke za svaku skupinu hidrotehničkih građevina se mogu pročitati u elaboratu (Carević i dr., 2023)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6F3A3BB-301C-F91D-BD3A-7F576E465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F81FF15-AB9B-F5A8-9318-4B8CA8254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71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795648-36D1-33E5-8CA7-81AD72AAA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16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6078AC-B340-0DFB-3917-282556884F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563752"/>
              </p:ext>
            </p:extLst>
          </p:nvPr>
        </p:nvGraphicFramePr>
        <p:xfrm>
          <a:off x="169862" y="2175192"/>
          <a:ext cx="11884106" cy="2346960"/>
        </p:xfrm>
        <a:graphic>
          <a:graphicData uri="http://schemas.openxmlformats.org/drawingml/2006/table">
            <a:tbl>
              <a:tblPr/>
              <a:tblGrid>
                <a:gridCol w="3517025">
                  <a:extLst>
                    <a:ext uri="{9D8B030D-6E8A-4147-A177-3AD203B41FA5}">
                      <a16:colId xmlns:a16="http://schemas.microsoft.com/office/drawing/2014/main" val="522488605"/>
                    </a:ext>
                  </a:extLst>
                </a:gridCol>
                <a:gridCol w="1703604">
                  <a:extLst>
                    <a:ext uri="{9D8B030D-6E8A-4147-A177-3AD203B41FA5}">
                      <a16:colId xmlns:a16="http://schemas.microsoft.com/office/drawing/2014/main" val="69286276"/>
                    </a:ext>
                  </a:extLst>
                </a:gridCol>
                <a:gridCol w="2374685">
                  <a:extLst>
                    <a:ext uri="{9D8B030D-6E8A-4147-A177-3AD203B41FA5}">
                      <a16:colId xmlns:a16="http://schemas.microsoft.com/office/drawing/2014/main" val="1235606981"/>
                    </a:ext>
                  </a:extLst>
                </a:gridCol>
                <a:gridCol w="1664125">
                  <a:extLst>
                    <a:ext uri="{9D8B030D-6E8A-4147-A177-3AD203B41FA5}">
                      <a16:colId xmlns:a16="http://schemas.microsoft.com/office/drawing/2014/main" val="1882168032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1117386038"/>
                    </a:ext>
                  </a:extLst>
                </a:gridCol>
                <a:gridCol w="1278467">
                  <a:extLst>
                    <a:ext uri="{9D8B030D-6E8A-4147-A177-3AD203B41FA5}">
                      <a16:colId xmlns:a16="http://schemas.microsoft.com/office/drawing/2014/main" val="1734121549"/>
                    </a:ext>
                  </a:extLst>
                </a:gridCol>
              </a:tblGrid>
              <a:tr h="3672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HIDROTEHNIČKE GRAĐEVINE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OBJEKTI S MANJIM DO SREDNJIM OŠTEĆENJEM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OBJEKTI S VELIKIM OŠTEĆENJEM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CJEVOVODI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TROŠAK POPRAVKA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190972"/>
                  </a:ext>
                </a:extLst>
              </a:tr>
              <a:tr h="183625"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VODOOPSKRBNI SUSTAV GRADA ZAGREBA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sve građevine (250+3177km)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 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26,401,879 €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075000"/>
                  </a:ext>
                </a:extLst>
              </a:tr>
              <a:tr h="183625">
                <a:tc>
                  <a:txBody>
                    <a:bodyPr/>
                    <a:lstStyle/>
                    <a:p>
                      <a:pPr algn="l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SUSTAV ODVODNJE OTPADNIH VODA GRADA ZAGREBA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sve građevine (45+2100km)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 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39,429,310 €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939609"/>
                  </a:ext>
                </a:extLst>
              </a:tr>
              <a:tr h="371946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SUSTAV ZAŠTITE OD POPLAVA GRADA ZAGREBA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nasipi (97,0 km)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km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6,062,992 €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889521"/>
                  </a:ext>
                </a:extLst>
              </a:tr>
              <a:tr h="307571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SUSTAV ZAŠTITE OD POPLAVA GRADA ZAGREBA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retencije (19)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441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703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PRORAČUN POTRESNOG RIZIKA INŽENJERSKIH GRAĐEVINA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12022138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/>
              <a:t>Zaključak i smjernice za buduća istraživanja</a:t>
            </a:r>
          </a:p>
          <a:p>
            <a:pPr lvl="1" algn="just">
              <a:spcBef>
                <a:spcPts val="900"/>
              </a:spcBef>
            </a:pPr>
            <a:r>
              <a:rPr lang="hr-HR" dirty="0"/>
              <a:t>Za sve inženjerske građevine kontinuirano voditi bazu podataka</a:t>
            </a:r>
          </a:p>
          <a:p>
            <a:pPr lvl="1" algn="just">
              <a:spcBef>
                <a:spcPts val="900"/>
              </a:spcBef>
            </a:pPr>
            <a:r>
              <a:rPr lang="hr-HR" dirty="0"/>
              <a:t>Prikupiti sve potrebne ulazne podatke i analizirati ostale mostove na području grada</a:t>
            </a:r>
          </a:p>
          <a:p>
            <a:pPr lvl="1" algn="just">
              <a:spcBef>
                <a:spcPts val="900"/>
              </a:spcBef>
            </a:pPr>
            <a:r>
              <a:rPr lang="hr-HR" dirty="0"/>
              <a:t>Razviti lokalno specifične krivulje vjerojatnosti oštećenja za identificirane tipove mostova i hidrotehničkih građevina</a:t>
            </a:r>
          </a:p>
          <a:p>
            <a:pPr lvl="1" algn="just">
              <a:spcBef>
                <a:spcPts val="900"/>
              </a:spcBef>
            </a:pPr>
            <a:r>
              <a:rPr lang="hr-HR" dirty="0"/>
              <a:t>Za najvažnije građevine provesti detaljnu procjenu ponašanja na potres (na razini građevine)</a:t>
            </a:r>
          </a:p>
          <a:p>
            <a:pPr marL="457200" lvl="1" indent="0" algn="just">
              <a:spcBef>
                <a:spcPts val="900"/>
              </a:spcBef>
              <a:buNone/>
            </a:pPr>
            <a:r>
              <a:rPr lang="hr-H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POUZDANIJA PROCJENA POTRESNOG RIZIKA</a:t>
            </a:r>
          </a:p>
          <a:p>
            <a:pPr marL="457200" lvl="1" indent="0" algn="just">
              <a:spcBef>
                <a:spcPts val="900"/>
              </a:spcBef>
              <a:buNone/>
            </a:pPr>
            <a:endParaRPr lang="hr-HR" dirty="0"/>
          </a:p>
          <a:p>
            <a:pPr lvl="1" algn="just">
              <a:spcBef>
                <a:spcPts val="900"/>
              </a:spcBef>
            </a:pP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5509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OGRANIČENJA</a:t>
            </a:r>
            <a:r>
              <a:rPr lang="en-US" dirty="0"/>
              <a:t> </a:t>
            </a:r>
            <a:r>
              <a:rPr lang="en-US" dirty="0" err="1"/>
              <a:t>UPOTRIJEBLJENOG</a:t>
            </a:r>
            <a:r>
              <a:rPr lang="en-US" dirty="0"/>
              <a:t> </a:t>
            </a:r>
            <a:r>
              <a:rPr lang="en-US" dirty="0" err="1"/>
              <a:t>MODELA</a:t>
            </a:r>
            <a:r>
              <a:rPr lang="en-US" dirty="0"/>
              <a:t> </a:t>
            </a:r>
            <a:r>
              <a:rPr lang="en-US" dirty="0" err="1"/>
              <a:t>POTRESNOG</a:t>
            </a:r>
            <a:r>
              <a:rPr lang="en-US" dirty="0"/>
              <a:t> </a:t>
            </a:r>
            <a:r>
              <a:rPr lang="en-US" dirty="0" err="1"/>
              <a:t>RIZIKA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12022138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>
                <a:solidFill>
                  <a:schemeClr val="accent6">
                    <a:lumMod val="75000"/>
                  </a:schemeClr>
                </a:solidFill>
              </a:rPr>
              <a:t>Izloženost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-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zgrade</a:t>
            </a:r>
            <a:endParaRPr lang="hr-HR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1" algn="just">
              <a:spcBef>
                <a:spcPts val="900"/>
              </a:spcBef>
            </a:pPr>
            <a:r>
              <a:rPr lang="hr-HR" sz="1300" b="1" dirty="0"/>
              <a:t>osnovna baza podataka </a:t>
            </a:r>
            <a:r>
              <a:rPr lang="hr-HR" sz="1300" dirty="0"/>
              <a:t>odnosno točke modela dobivene preklopom tri službene/dostupne baze podataka - Digitalnog katastarskog plana, Registra prostornih jedinica i Postojeće namjene površina 2020. s obzirom da još uvijek </a:t>
            </a:r>
            <a:r>
              <a:rPr lang="hr-HR" sz="1300" b="1" dirty="0"/>
              <a:t>ne postoji Registar zgrada </a:t>
            </a:r>
          </a:p>
          <a:p>
            <a:pPr lvl="2" algn="just">
              <a:spcBef>
                <a:spcPts val="900"/>
              </a:spcBef>
            </a:pPr>
            <a:r>
              <a:rPr lang="hr-HR" sz="1200" dirty="0"/>
              <a:t>Vrlo često poligoni zgrada nisu odgovarali stvarnom stanju – primjerice, u nekim slučajevima je cijeli gradski blok jedan poligon iako sadržava dvadesetak zgrada; neke zgrade su u stvarnosti uklonjene; neke nove zgrade kojih nema</a:t>
            </a:r>
            <a:r>
              <a:rPr lang="en-US" sz="1200" dirty="0"/>
              <a:t> </a:t>
            </a:r>
            <a:r>
              <a:rPr lang="hr-HR" sz="1200" dirty="0"/>
              <a:t>u podlogama su izgrađene (identificirano preko 1.000)</a:t>
            </a:r>
            <a:r>
              <a:rPr lang="en-US" sz="1200" dirty="0"/>
              <a:t> </a:t>
            </a:r>
            <a:r>
              <a:rPr lang="hr-HR" sz="1200" dirty="0"/>
              <a:t>i slično</a:t>
            </a:r>
            <a:endParaRPr lang="en-US" sz="1200" dirty="0"/>
          </a:p>
          <a:p>
            <a:pPr lvl="2" algn="just">
              <a:spcBef>
                <a:spcPts val="900"/>
              </a:spcBef>
            </a:pPr>
            <a:r>
              <a:rPr lang="hr-HR" sz="1200" dirty="0"/>
              <a:t>Namjene iz </a:t>
            </a:r>
            <a:r>
              <a:rPr lang="hr-HR" sz="1200" dirty="0" err="1"/>
              <a:t>DKP</a:t>
            </a:r>
            <a:r>
              <a:rPr lang="hr-HR" sz="1200" dirty="0"/>
              <a:t>-a ne odgovaraju stvarnoj namjeni zgrada</a:t>
            </a:r>
          </a:p>
          <a:p>
            <a:pPr lvl="1" algn="just">
              <a:spcBef>
                <a:spcPts val="900"/>
              </a:spcBef>
            </a:pPr>
            <a:r>
              <a:rPr lang="hr-HR" sz="1300" dirty="0"/>
              <a:t>ne postoje </a:t>
            </a:r>
            <a:r>
              <a:rPr lang="hr-HR" sz="1300" b="1" dirty="0"/>
              <a:t>popisi stanovništva </a:t>
            </a:r>
            <a:r>
              <a:rPr lang="hr-HR" sz="1300" dirty="0"/>
              <a:t>na razini zgrade već na razini popisnih krugova</a:t>
            </a:r>
          </a:p>
          <a:p>
            <a:pPr lvl="1" algn="just">
              <a:spcBef>
                <a:spcPts val="900"/>
              </a:spcBef>
            </a:pPr>
            <a:r>
              <a:rPr lang="hr-HR" sz="1300" dirty="0"/>
              <a:t>ne postoje </a:t>
            </a:r>
            <a:r>
              <a:rPr lang="hr-HR" sz="1300" b="1" dirty="0"/>
              <a:t>podaci o godini/razdoblju izgradnje </a:t>
            </a:r>
            <a:r>
              <a:rPr lang="hr-HR" sz="1300" dirty="0"/>
              <a:t>na razini zgrade već na razini popisnih krugova pa se razdoblje izgradnje mora pretpostaviti s obzirom na razdiobu perioda u određenom popisnom krugu, izgledu fasade, kartama razvoja grada, starijim dostupnim verzijama uličnog pogleda na Google </a:t>
            </a:r>
            <a:r>
              <a:rPr lang="hr-HR" sz="1300" dirty="0" err="1"/>
              <a:t>Mapsu</a:t>
            </a:r>
            <a:r>
              <a:rPr lang="hr-HR" sz="1300" dirty="0"/>
              <a:t> i slično</a:t>
            </a:r>
          </a:p>
          <a:p>
            <a:pPr lvl="1" algn="just">
              <a:spcBef>
                <a:spcPts val="900"/>
              </a:spcBef>
            </a:pPr>
            <a:r>
              <a:rPr lang="hr-HR" sz="1300" b="1" dirty="0"/>
              <a:t>materijal i tip konstrukcijskog sustava </a:t>
            </a:r>
            <a:r>
              <a:rPr lang="hr-HR" sz="1300" dirty="0"/>
              <a:t>predstavljaju najbolju procjenu stručnjaka jer dokumentacija u pravilu ne postoji, a izražena je nevoljkost građana da ustupaju podatke (prema iskustvu obzirom na brojne rekonstrukcije i proces legalizacije)</a:t>
            </a:r>
          </a:p>
          <a:p>
            <a:pPr lvl="1" algn="just">
              <a:spcBef>
                <a:spcPts val="900"/>
              </a:spcBef>
            </a:pPr>
            <a:r>
              <a:rPr lang="hr-HR" sz="1300" b="1" dirty="0"/>
              <a:t>postojeće baze podataka </a:t>
            </a:r>
            <a:r>
              <a:rPr lang="hr-HR" sz="1300" dirty="0"/>
              <a:t>su nepovezane i ne sadržavaju podatke bitne za procjene rizika od potresa obzirom da nije postojala razina svijesti</a:t>
            </a:r>
          </a:p>
          <a:p>
            <a:pPr lvl="1" algn="just">
              <a:spcBef>
                <a:spcPts val="900"/>
              </a:spcBef>
            </a:pPr>
            <a:r>
              <a:rPr lang="hr-HR" sz="1300" b="1" dirty="0"/>
              <a:t>jedinične cijene gradnje </a:t>
            </a:r>
            <a:r>
              <a:rPr lang="hr-HR" sz="1300" dirty="0"/>
              <a:t>su trenutne cijene na tržištu; u slučaju promjene treba ponoviti proračun</a:t>
            </a:r>
          </a:p>
          <a:p>
            <a:pPr lvl="1" algn="just">
              <a:spcBef>
                <a:spcPts val="900"/>
              </a:spcBef>
            </a:pPr>
            <a:r>
              <a:rPr lang="hr-HR" sz="1300" dirty="0"/>
              <a:t>korišten </a:t>
            </a:r>
            <a:r>
              <a:rPr lang="hr-HR" sz="1300" b="1" dirty="0"/>
              <a:t>Popis stanovništva iz 2011. godine </a:t>
            </a:r>
            <a:r>
              <a:rPr lang="hr-HR" sz="1300" dirty="0"/>
              <a:t>što je definirano projektnim zadatkom</a:t>
            </a:r>
          </a:p>
          <a:p>
            <a:pPr lvl="1" algn="just">
              <a:spcBef>
                <a:spcPts val="900"/>
              </a:spcBef>
            </a:pPr>
            <a:r>
              <a:rPr lang="hr-HR" sz="1300" b="1" dirty="0"/>
              <a:t>specifične zgrade </a:t>
            </a:r>
            <a:r>
              <a:rPr lang="hr-HR" sz="1300" dirty="0"/>
              <a:t>kao što su sakralne i druge građevine kojih nema puno nisu uzete u obzir u proračunskom modelu</a:t>
            </a:r>
            <a:endParaRPr lang="hr-HR" sz="2000" dirty="0"/>
          </a:p>
          <a:p>
            <a:pPr lvl="1" algn="just">
              <a:spcBef>
                <a:spcPts val="900"/>
              </a:spcBef>
            </a:pP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55229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OGRANIČENJA</a:t>
            </a:r>
            <a:r>
              <a:rPr lang="en-US" dirty="0"/>
              <a:t> </a:t>
            </a:r>
            <a:r>
              <a:rPr lang="en-US" dirty="0" err="1"/>
              <a:t>UPOTRIJEBLJENOG</a:t>
            </a:r>
            <a:r>
              <a:rPr lang="en-US" dirty="0"/>
              <a:t> </a:t>
            </a:r>
            <a:r>
              <a:rPr lang="en-US" dirty="0" err="1"/>
              <a:t>MODELA</a:t>
            </a:r>
            <a:r>
              <a:rPr lang="en-US" dirty="0"/>
              <a:t> </a:t>
            </a:r>
            <a:r>
              <a:rPr lang="en-US" dirty="0" err="1"/>
              <a:t>POTRESNOG</a:t>
            </a:r>
            <a:r>
              <a:rPr lang="en-US" dirty="0"/>
              <a:t> </a:t>
            </a:r>
            <a:r>
              <a:rPr lang="en-US" dirty="0" err="1"/>
              <a:t>RIZIKA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7084378" cy="5978631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>
                <a:solidFill>
                  <a:schemeClr val="accent6">
                    <a:lumMod val="75000"/>
                  </a:schemeClr>
                </a:solidFill>
              </a:rPr>
              <a:t>Potresna opasnost</a:t>
            </a:r>
          </a:p>
          <a:p>
            <a:pPr lvl="1" algn="just">
              <a:spcBef>
                <a:spcPts val="900"/>
              </a:spcBef>
            </a:pPr>
            <a:r>
              <a:rPr lang="hr-HR" sz="1800" dirty="0"/>
              <a:t>ne postoji </a:t>
            </a:r>
            <a:r>
              <a:rPr lang="hr-HR" sz="1800" b="1" dirty="0" err="1"/>
              <a:t>mikrozonacija</a:t>
            </a:r>
            <a:r>
              <a:rPr lang="hr-HR" sz="1800" dirty="0"/>
              <a:t> za velik dio grada → vrste tla prema </a:t>
            </a:r>
            <a:r>
              <a:rPr lang="hr-HR" sz="1800" dirty="0" err="1"/>
              <a:t>Eurokodu</a:t>
            </a:r>
            <a:r>
              <a:rPr lang="hr-HR" sz="1800" dirty="0"/>
              <a:t> 8 i brzine posmičnih valova pretpostavljene</a:t>
            </a:r>
          </a:p>
          <a:p>
            <a:pPr lvl="1" algn="just">
              <a:spcBef>
                <a:spcPts val="900"/>
              </a:spcBef>
            </a:pPr>
            <a:r>
              <a:rPr lang="hr-HR" sz="1800" b="1" dirty="0"/>
              <a:t>likvefakcija</a:t>
            </a:r>
            <a:r>
              <a:rPr lang="hr-HR" sz="1800" dirty="0"/>
              <a:t> nije obuhvaćena modelom potresne opasnosti, no treba spomenuti da se gotovo 8.000 zgrada nalazi u području očekivane pojave likvefakcije prema podacima iz elaborata (Bačić i dr., 2023) (Slika 37).</a:t>
            </a:r>
          </a:p>
          <a:p>
            <a:pPr lvl="1" algn="just">
              <a:spcBef>
                <a:spcPts val="900"/>
              </a:spcBef>
            </a:pPr>
            <a:r>
              <a:rPr lang="en-US" sz="1800" dirty="0"/>
              <a:t>m</a:t>
            </a:r>
            <a:r>
              <a:rPr lang="hr-HR" sz="1800" dirty="0" err="1"/>
              <a:t>odel</a:t>
            </a:r>
            <a:r>
              <a:rPr lang="hr-HR" sz="1800" dirty="0"/>
              <a:t> ne obuhvaća </a:t>
            </a:r>
            <a:r>
              <a:rPr lang="hr-HR" sz="1800" b="1" dirty="0"/>
              <a:t>klizišta</a:t>
            </a:r>
            <a:r>
              <a:rPr lang="hr-HR" sz="1800" dirty="0"/>
              <a:t> no svakako treba istaknuti da je pojava klizišta na širem području grada Zagreba moguća, naročito na južnim obroncima Medvednice (gdje je dosad identificirano i uvršteno u katastarski list 2018. godine 213 klizišta)</a:t>
            </a:r>
          </a:p>
          <a:p>
            <a:pPr algn="just">
              <a:spcBef>
                <a:spcPts val="900"/>
              </a:spcBef>
            </a:pPr>
            <a:r>
              <a:rPr lang="hr-HR" sz="2000" dirty="0">
                <a:solidFill>
                  <a:schemeClr val="accent6">
                    <a:lumMod val="75000"/>
                  </a:schemeClr>
                </a:solidFill>
              </a:rPr>
              <a:t>Oštetljivost</a:t>
            </a:r>
          </a:p>
          <a:p>
            <a:pPr lvl="1" algn="just">
              <a:spcBef>
                <a:spcPts val="900"/>
              </a:spcBef>
            </a:pPr>
            <a:r>
              <a:rPr lang="hr-HR" sz="1800" b="1" dirty="0"/>
              <a:t>nedostatak krivulja vjerojatnosti oštećenja i modela oštetljivosti </a:t>
            </a:r>
            <a:r>
              <a:rPr lang="hr-HR" sz="1800" dirty="0"/>
              <a:t>razvijenih za naše područje</a:t>
            </a:r>
          </a:p>
          <a:p>
            <a:pPr algn="just">
              <a:spcBef>
                <a:spcPts val="900"/>
              </a:spcBef>
            </a:pPr>
            <a:endParaRPr lang="hr-HR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1" algn="just">
              <a:spcBef>
                <a:spcPts val="900"/>
              </a:spcBef>
            </a:pPr>
            <a:endParaRPr lang="hr-HR" sz="1800" dirty="0"/>
          </a:p>
        </p:txBody>
      </p:sp>
      <p:pic>
        <p:nvPicPr>
          <p:cNvPr id="3" name="Picture 2" descr="A map of a large area&#10;&#10;Description automatically generated">
            <a:extLst>
              <a:ext uri="{FF2B5EF4-FFF2-40B4-BE49-F238E27FC236}">
                <a16:creationId xmlns:a16="http://schemas.microsoft.com/office/drawing/2014/main" id="{D65933AD-D3C3-775D-DA5A-D249EC2FA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665" y="1003935"/>
            <a:ext cx="4839335" cy="50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1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OGRANIČENJA</a:t>
            </a:r>
            <a:r>
              <a:rPr lang="en-US" dirty="0"/>
              <a:t> </a:t>
            </a:r>
            <a:r>
              <a:rPr lang="en-US" dirty="0" err="1"/>
              <a:t>UPOTRIJEBLJENOG</a:t>
            </a:r>
            <a:r>
              <a:rPr lang="en-US" dirty="0"/>
              <a:t> </a:t>
            </a:r>
            <a:r>
              <a:rPr lang="en-US" dirty="0" err="1"/>
              <a:t>MODELA</a:t>
            </a:r>
            <a:r>
              <a:rPr lang="en-US" dirty="0"/>
              <a:t> </a:t>
            </a:r>
            <a:r>
              <a:rPr lang="en-US" dirty="0" err="1"/>
              <a:t>POTRESNOG</a:t>
            </a:r>
            <a:r>
              <a:rPr lang="en-US" dirty="0"/>
              <a:t> </a:t>
            </a:r>
            <a:r>
              <a:rPr lang="en-US" dirty="0" err="1"/>
              <a:t>RIZIKA</a:t>
            </a:r>
            <a:endParaRPr lang="hr-H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862" y="879369"/>
            <a:ext cx="12022138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hr-HR" sz="2000" dirty="0">
                <a:solidFill>
                  <a:schemeClr val="accent6">
                    <a:lumMod val="75000"/>
                  </a:schemeClr>
                </a:solidFill>
              </a:rPr>
              <a:t>Pokazatelji potresnog rizika</a:t>
            </a:r>
          </a:p>
          <a:p>
            <a:pPr lvl="1" algn="just">
              <a:spcBef>
                <a:spcPts val="900"/>
              </a:spcBef>
            </a:pPr>
            <a:r>
              <a:rPr lang="hr-HR" sz="1800" dirty="0"/>
              <a:t>gubici obuhvaćaju samo </a:t>
            </a:r>
            <a:r>
              <a:rPr lang="hr-HR" sz="1800" b="1" dirty="0"/>
              <a:t>izravne novčane gubitke </a:t>
            </a:r>
            <a:r>
              <a:rPr lang="hr-HR" sz="1800" dirty="0"/>
              <a:t>nastale uslijed oštećenja zgrada; neizravni gubici kao što su prekidi poslovanja, prekidi u opskrbi namirnicama, pitkom vodom i sl., gubici zbog nefunkcioniranja određenih institucija i dr. nisu uzeti u obzir jer na njih utječu složeni ekonomski parametri</a:t>
            </a:r>
          </a:p>
          <a:p>
            <a:pPr lvl="1" algn="just">
              <a:spcBef>
                <a:spcPts val="900"/>
              </a:spcBef>
            </a:pPr>
            <a:r>
              <a:rPr lang="hr-HR" sz="1800" dirty="0"/>
              <a:t>samo </a:t>
            </a:r>
            <a:r>
              <a:rPr lang="hr-HR" sz="1800" b="1" dirty="0"/>
              <a:t>žrtve koje se u trenutku potresa nalaze u stambenim zgradama </a:t>
            </a:r>
            <a:r>
              <a:rPr lang="hr-HR" sz="1800" dirty="0"/>
              <a:t>su uzete u obzir (primjerice, gubitak života prolaznika i sl. nije uzet u obzir)</a:t>
            </a:r>
          </a:p>
          <a:p>
            <a:pPr algn="just">
              <a:spcBef>
                <a:spcPts val="900"/>
              </a:spcBef>
            </a:pPr>
            <a:r>
              <a:rPr lang="hr-HR" sz="2000" dirty="0"/>
              <a:t>…</a:t>
            </a:r>
            <a:endParaRPr lang="en-US" sz="2000" dirty="0"/>
          </a:p>
          <a:p>
            <a:pPr lvl="1" algn="just">
              <a:spcBef>
                <a:spcPts val="900"/>
              </a:spcBef>
            </a:pPr>
            <a:endParaRPr lang="en-US" sz="1800" dirty="0"/>
          </a:p>
          <a:p>
            <a:pPr algn="just">
              <a:spcBef>
                <a:spcPts val="900"/>
              </a:spcBef>
            </a:pP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Zaključno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000" b="1" dirty="0" err="1"/>
              <a:t>pouzdanost</a:t>
            </a:r>
            <a:r>
              <a:rPr lang="en-US" sz="2000" dirty="0"/>
              <a:t> </a:t>
            </a:r>
            <a:r>
              <a:rPr lang="en-US" sz="2000" dirty="0" err="1"/>
              <a:t>procjene</a:t>
            </a:r>
            <a:r>
              <a:rPr lang="en-US" sz="2000" dirty="0"/>
              <a:t> </a:t>
            </a:r>
            <a:r>
              <a:rPr lang="en-US" sz="2000" dirty="0" err="1"/>
              <a:t>ovisi</a:t>
            </a:r>
            <a:r>
              <a:rPr lang="en-US" sz="2000" dirty="0"/>
              <a:t> o </a:t>
            </a:r>
            <a:r>
              <a:rPr lang="en-US" sz="2000" b="1" dirty="0" err="1"/>
              <a:t>kvaliteti</a:t>
            </a:r>
            <a:r>
              <a:rPr lang="en-US" sz="2000" b="1" dirty="0"/>
              <a:t> </a:t>
            </a:r>
            <a:r>
              <a:rPr lang="en-US" sz="2000" b="1" dirty="0" err="1"/>
              <a:t>ulaznih</a:t>
            </a:r>
            <a:r>
              <a:rPr lang="en-US" sz="2000" b="1" dirty="0"/>
              <a:t> </a:t>
            </a:r>
            <a:r>
              <a:rPr lang="en-US" sz="2000" b="1" dirty="0" err="1"/>
              <a:t>podataka</a:t>
            </a:r>
            <a:r>
              <a:rPr lang="en-US" sz="2000" dirty="0"/>
              <a:t>; </a:t>
            </a:r>
            <a:r>
              <a:rPr lang="en-US" sz="2000" dirty="0" err="1"/>
              <a:t>treba</a:t>
            </a:r>
            <a:r>
              <a:rPr lang="en-US" sz="2000" dirty="0"/>
              <a:t> </a:t>
            </a:r>
            <a:r>
              <a:rPr lang="en-US" sz="2000" b="1" dirty="0"/>
              <a:t>k</a:t>
            </a:r>
            <a:r>
              <a:rPr lang="nn-NO" sz="2000" b="1" dirty="0"/>
              <a:t>ontinuirano poboljšavati </a:t>
            </a:r>
            <a:r>
              <a:rPr lang="nn-NO" sz="2000" dirty="0"/>
              <a:t>kvalitetu ulaznih podataka i metodologiju procjene </a:t>
            </a:r>
            <a:endParaRPr lang="hr-HR" sz="2000" dirty="0"/>
          </a:p>
          <a:p>
            <a:pPr lvl="1" algn="just">
              <a:spcBef>
                <a:spcPts val="900"/>
              </a:spcBef>
            </a:pPr>
            <a:endParaRPr lang="en-US" sz="1800" dirty="0"/>
          </a:p>
          <a:p>
            <a:pPr lvl="1" algn="just">
              <a:spcBef>
                <a:spcPts val="900"/>
              </a:spcBef>
            </a:pPr>
            <a:endParaRPr lang="en-US" sz="1800" dirty="0"/>
          </a:p>
          <a:p>
            <a:pPr lvl="1" algn="just">
              <a:spcBef>
                <a:spcPts val="900"/>
              </a:spcBef>
            </a:pPr>
            <a:endParaRPr lang="hr-HR" sz="1800" dirty="0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6989883F-BB4C-AF48-7134-ED3EA80F8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803" y="4776057"/>
            <a:ext cx="7616256" cy="4985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hr-HR" sz="1800" dirty="0"/>
              <a:t>MODEL POTRESNOG RIZIKA TREBA UNAPRJEĐIVATI!</a:t>
            </a:r>
          </a:p>
        </p:txBody>
      </p:sp>
    </p:spTree>
    <p:extLst>
      <p:ext uri="{BB962C8B-B14F-4D97-AF65-F5344CB8AC3E}">
        <p14:creationId xmlns:p14="http://schemas.microsoft.com/office/powerpoint/2010/main" val="72592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05C498-1C66-31C5-092D-DED5C72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28569"/>
            <a:ext cx="12001500" cy="5309765"/>
          </a:xfrm>
        </p:spPr>
        <p:txBody>
          <a:bodyPr/>
          <a:lstStyle/>
          <a:p>
            <a:pPr algn="just">
              <a:spcBef>
                <a:spcPts val="900"/>
              </a:spcBef>
            </a:pPr>
            <a:r>
              <a:rPr lang="en-US" sz="2000" dirty="0"/>
              <a:t>u </a:t>
            </a:r>
            <a:r>
              <a:rPr lang="en-US" sz="2000" dirty="0" err="1"/>
              <a:t>okviru</a:t>
            </a:r>
            <a:r>
              <a:rPr lang="en-US" sz="2000" dirty="0"/>
              <a:t> </a:t>
            </a:r>
            <a:r>
              <a:rPr lang="en-US" sz="2000" dirty="0" err="1"/>
              <a:t>projekta</a:t>
            </a:r>
            <a:r>
              <a:rPr lang="en-US" sz="2000" dirty="0"/>
              <a:t> </a:t>
            </a:r>
            <a:r>
              <a:rPr lang="hr-HR" sz="2000" dirty="0"/>
              <a:t>provedena je </a:t>
            </a:r>
            <a:r>
              <a:rPr lang="hr-HR" sz="2000" b="1" dirty="0"/>
              <a:t>procjena potresnog rizika zgrada, gospodarskih zgrada i inženjerskih građevina</a:t>
            </a:r>
          </a:p>
          <a:p>
            <a:pPr algn="just">
              <a:spcBef>
                <a:spcPts val="900"/>
              </a:spcBef>
            </a:pPr>
            <a:r>
              <a:rPr lang="hr-HR" sz="2000" dirty="0"/>
              <a:t>procjena </a:t>
            </a:r>
            <a:r>
              <a:rPr lang="en-US" sz="2000" dirty="0"/>
              <a:t>je </a:t>
            </a:r>
            <a:r>
              <a:rPr lang="hr-HR" sz="2000" dirty="0"/>
              <a:t>provedena </a:t>
            </a:r>
            <a:r>
              <a:rPr lang="hr-HR" sz="2000" b="1" dirty="0"/>
              <a:t>na razini građevine</a:t>
            </a:r>
            <a:r>
              <a:rPr lang="en-US" sz="2000" dirty="0"/>
              <a:t>,</a:t>
            </a:r>
            <a:r>
              <a:rPr lang="hr-HR" sz="2000" dirty="0"/>
              <a:t> no prikazani su </a:t>
            </a:r>
            <a:r>
              <a:rPr lang="hr-HR" sz="2000" b="1" dirty="0"/>
              <a:t>objedinjeni rezultati </a:t>
            </a:r>
            <a:r>
              <a:rPr lang="hr-HR" sz="2000" dirty="0"/>
              <a:t>za administrativnu razinu gradskih četvrti</a:t>
            </a:r>
            <a:r>
              <a:rPr lang="en-US" sz="2000" dirty="0"/>
              <a:t> (</a:t>
            </a:r>
            <a:r>
              <a:rPr lang="en-US" sz="2000" dirty="0" err="1"/>
              <a:t>kod</a:t>
            </a:r>
            <a:r>
              <a:rPr lang="en-US" sz="2000" dirty="0"/>
              <a:t> </a:t>
            </a:r>
            <a:r>
              <a:rPr lang="en-US" sz="2000" dirty="0" err="1"/>
              <a:t>zgrada</a:t>
            </a:r>
            <a:r>
              <a:rPr lang="en-US" sz="2000" dirty="0"/>
              <a:t>)</a:t>
            </a:r>
            <a:endParaRPr lang="hr-HR" sz="2000" dirty="0"/>
          </a:p>
          <a:p>
            <a:pPr algn="just">
              <a:spcBef>
                <a:spcPts val="900"/>
              </a:spcBef>
            </a:pPr>
            <a:r>
              <a:rPr lang="hr-HR" sz="2000" dirty="0"/>
              <a:t>za svaku građevinu u portfelju su </a:t>
            </a:r>
            <a:r>
              <a:rPr lang="hr-HR" sz="2000" b="1" dirty="0"/>
              <a:t>definirani atributi </a:t>
            </a:r>
            <a:r>
              <a:rPr lang="hr-HR" sz="2000" dirty="0"/>
              <a:t>iz pregleda na terenu i ostalih dostupnih podataka, te je na temelju atributa </a:t>
            </a:r>
            <a:r>
              <a:rPr lang="hr-HR" sz="2000" b="1" dirty="0"/>
              <a:t>pridružen tip</a:t>
            </a:r>
            <a:endParaRPr lang="en-US" sz="2000" b="1" dirty="0"/>
          </a:p>
          <a:p>
            <a:pPr algn="just">
              <a:spcBef>
                <a:spcPts val="900"/>
              </a:spcBef>
            </a:pPr>
            <a:r>
              <a:rPr lang="hr-HR" sz="2000" dirty="0"/>
              <a:t>procjene rizika </a:t>
            </a:r>
            <a:r>
              <a:rPr lang="en-US" sz="2000" dirty="0" err="1"/>
              <a:t>predstavljaju</a:t>
            </a:r>
            <a:r>
              <a:rPr lang="en-US" sz="2000" dirty="0"/>
              <a:t> </a:t>
            </a:r>
            <a:r>
              <a:rPr lang="hr-HR" sz="2000" b="1" dirty="0" err="1"/>
              <a:t>prv</a:t>
            </a:r>
            <a:r>
              <a:rPr lang="en-US" sz="2000" b="1" dirty="0"/>
              <a:t>u</a:t>
            </a:r>
            <a:r>
              <a:rPr lang="hr-HR" sz="2000" b="1" dirty="0"/>
              <a:t>/</a:t>
            </a:r>
            <a:r>
              <a:rPr lang="hr-HR" sz="2000" b="1" dirty="0" err="1"/>
              <a:t>početn</a:t>
            </a:r>
            <a:r>
              <a:rPr lang="en-US" sz="2000" b="1" dirty="0"/>
              <a:t>u</a:t>
            </a:r>
            <a:r>
              <a:rPr lang="hr-HR" sz="2000" b="1" dirty="0"/>
              <a:t> (grub</a:t>
            </a:r>
            <a:r>
              <a:rPr lang="en-US" sz="2000" b="1" dirty="0"/>
              <a:t>u</a:t>
            </a:r>
            <a:r>
              <a:rPr lang="hr-HR" sz="2000" b="1" dirty="0"/>
              <a:t>) </a:t>
            </a:r>
            <a:r>
              <a:rPr lang="hr-HR" sz="2000" b="1" dirty="0" err="1"/>
              <a:t>analiz</a:t>
            </a:r>
            <a:r>
              <a:rPr lang="en-US" sz="2000" b="1" dirty="0"/>
              <a:t>u</a:t>
            </a:r>
            <a:r>
              <a:rPr lang="hr-HR" sz="2000" b="1" dirty="0"/>
              <a:t> </a:t>
            </a:r>
            <a:r>
              <a:rPr lang="hr-HR" sz="2000" dirty="0"/>
              <a:t>koja stvara perspektivu/podlogu za strateška djelovanja na razini države/grada/općine, a</a:t>
            </a:r>
            <a:r>
              <a:rPr lang="en-US" sz="2000" dirty="0"/>
              <a:t>li</a:t>
            </a:r>
            <a:r>
              <a:rPr lang="hr-HR" sz="2000" dirty="0"/>
              <a:t> ne za strategiju pojedine građevine</a:t>
            </a:r>
            <a:r>
              <a:rPr lang="en-US" sz="2000" dirty="0"/>
              <a:t>!</a:t>
            </a:r>
          </a:p>
          <a:p>
            <a:pPr algn="just">
              <a:spcBef>
                <a:spcPts val="900"/>
              </a:spcBef>
            </a:pPr>
            <a:r>
              <a:rPr lang="en-US" sz="2000" dirty="0"/>
              <a:t>d</a:t>
            </a:r>
            <a:r>
              <a:rPr lang="hr-HR" sz="2000" dirty="0" err="1"/>
              <a:t>etaljno</a:t>
            </a:r>
            <a:r>
              <a:rPr lang="hr-HR" sz="2000" dirty="0"/>
              <a:t> su pokazani rezultati procjene koristeći </a:t>
            </a:r>
            <a:r>
              <a:rPr lang="hr-HR" sz="2000" b="1" dirty="0"/>
              <a:t>različite pokazatelje rizika</a:t>
            </a:r>
            <a:r>
              <a:rPr lang="hr-HR" sz="2000" dirty="0"/>
              <a:t>, koji mogu biti </a:t>
            </a:r>
            <a:r>
              <a:rPr lang="hr-HR" sz="2000" b="1" dirty="0"/>
              <a:t>vrlo vrijedni za sve aktivnosti ublažavanja potresnog rizika</a:t>
            </a:r>
            <a:r>
              <a:rPr lang="en-US" sz="2000" dirty="0"/>
              <a:t>; </a:t>
            </a:r>
            <a:r>
              <a:rPr lang="hr-HR" sz="2000" dirty="0"/>
              <a:t>jasno</a:t>
            </a:r>
            <a:r>
              <a:rPr lang="en-US" sz="2000" dirty="0"/>
              <a:t> se</a:t>
            </a:r>
            <a:r>
              <a:rPr lang="hr-HR" sz="2000" dirty="0"/>
              <a:t> ističu najugroženija područja po kojima se mogu donositi konkretne strateške odluke – primjerice, dimenzioniranje kapaciteta interventnih službi, prilagodbe regulative i slično</a:t>
            </a:r>
            <a:endParaRPr lang="en-US" sz="2000" dirty="0"/>
          </a:p>
          <a:p>
            <a:pPr algn="just">
              <a:spcBef>
                <a:spcPts val="900"/>
              </a:spcBef>
            </a:pPr>
            <a:r>
              <a:rPr lang="hr-HR" sz="2000" dirty="0"/>
              <a:t>prema dobivenim pokazateljima rizika može se zaključiti da je </a:t>
            </a:r>
            <a:r>
              <a:rPr lang="hr-HR" sz="2000" b="1" dirty="0">
                <a:solidFill>
                  <a:srgbClr val="F5750B"/>
                </a:solidFill>
              </a:rPr>
              <a:t>POTRESNI RIZIK </a:t>
            </a:r>
            <a:r>
              <a:rPr lang="en-US" sz="2000" b="1" dirty="0" err="1">
                <a:solidFill>
                  <a:srgbClr val="F5750B"/>
                </a:solidFill>
              </a:rPr>
              <a:t>GRADA</a:t>
            </a:r>
            <a:r>
              <a:rPr lang="en-US" sz="2000" b="1" dirty="0">
                <a:solidFill>
                  <a:srgbClr val="F5750B"/>
                </a:solidFill>
              </a:rPr>
              <a:t> </a:t>
            </a:r>
            <a:r>
              <a:rPr lang="hr-HR" sz="2000" b="1" dirty="0">
                <a:solidFill>
                  <a:srgbClr val="F5750B"/>
                </a:solidFill>
              </a:rPr>
              <a:t>VISOK</a:t>
            </a:r>
          </a:p>
          <a:p>
            <a:pPr algn="just">
              <a:spcBef>
                <a:spcPts val="900"/>
              </a:spcBef>
            </a:pPr>
            <a:endParaRPr lang="hr-HR" sz="2000" dirty="0"/>
          </a:p>
          <a:p>
            <a:pPr algn="just">
              <a:spcBef>
                <a:spcPts val="900"/>
              </a:spcBef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49262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84" y="906463"/>
            <a:ext cx="11705616" cy="5523834"/>
          </a:xfrm>
        </p:spPr>
        <p:txBody>
          <a:bodyPr/>
          <a:lstStyle/>
          <a:p>
            <a:r>
              <a:rPr lang="en-US" dirty="0">
                <a:solidFill>
                  <a:srgbClr val="F5750B"/>
                </a:solidFill>
              </a:rPr>
              <a:t>Model p</a:t>
            </a:r>
            <a:r>
              <a:rPr lang="hr-HR" dirty="0" err="1">
                <a:solidFill>
                  <a:srgbClr val="F5750B"/>
                </a:solidFill>
              </a:rPr>
              <a:t>otresn</a:t>
            </a:r>
            <a:r>
              <a:rPr lang="en-US" dirty="0">
                <a:solidFill>
                  <a:srgbClr val="F5750B"/>
                </a:solidFill>
              </a:rPr>
              <a:t>e</a:t>
            </a:r>
            <a:r>
              <a:rPr lang="hr-HR" dirty="0">
                <a:solidFill>
                  <a:srgbClr val="F5750B"/>
                </a:solidFill>
              </a:rPr>
              <a:t> opasnost</a:t>
            </a:r>
            <a:r>
              <a:rPr lang="en-US" dirty="0">
                <a:solidFill>
                  <a:srgbClr val="F5750B"/>
                </a:solidFill>
              </a:rPr>
              <a:t>i</a:t>
            </a:r>
            <a:r>
              <a:rPr lang="hr-HR" dirty="0">
                <a:solidFill>
                  <a:srgbClr val="F5750B"/>
                </a:solidFill>
              </a:rPr>
              <a:t> </a:t>
            </a:r>
            <a:r>
              <a:rPr lang="hr-HR" dirty="0"/>
              <a:t>(Sović i dr., 2023)</a:t>
            </a:r>
          </a:p>
          <a:p>
            <a:pPr lvl="1"/>
            <a:r>
              <a:rPr lang="hr-HR" sz="1600" dirty="0"/>
              <a:t>11 seizmičkih izvora unutar definirano na temelju podataka iz Hrvatskog kataloga</a:t>
            </a:r>
            <a:endParaRPr lang="en-US" sz="1600" dirty="0"/>
          </a:p>
          <a:p>
            <a:pPr marL="457200" lvl="1" indent="0">
              <a:buNone/>
            </a:pPr>
            <a:r>
              <a:rPr lang="en-US" sz="1600" dirty="0"/>
              <a:t>    </a:t>
            </a:r>
            <a:r>
              <a:rPr lang="hr-HR" sz="1600" dirty="0"/>
              <a:t>potresa (Herak i dr., 1996)</a:t>
            </a:r>
          </a:p>
          <a:p>
            <a:pPr lvl="1"/>
            <a:r>
              <a:rPr lang="hr-HR" sz="1600" dirty="0"/>
              <a:t>6 </a:t>
            </a:r>
            <a:r>
              <a:rPr lang="hr-HR" sz="1600" dirty="0" err="1"/>
              <a:t>atenuacijskih</a:t>
            </a:r>
            <a:r>
              <a:rPr lang="hr-HR" sz="1600" dirty="0"/>
              <a:t> jednadžbi za predviđanje gibanja tla</a:t>
            </a:r>
          </a:p>
          <a:p>
            <a:pPr lvl="1"/>
            <a:r>
              <a:rPr lang="hr-HR" sz="1600" dirty="0"/>
              <a:t>procijenjene kategorije tla prema </a:t>
            </a:r>
            <a:r>
              <a:rPr lang="hr-HR" sz="1600" dirty="0" err="1"/>
              <a:t>Eurokodu</a:t>
            </a:r>
            <a:r>
              <a:rPr lang="hr-HR" sz="1600" dirty="0"/>
              <a:t> 8  (Bačić i dr., 2023)</a:t>
            </a:r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r>
              <a:rPr lang="hr-HR" sz="1600" dirty="0"/>
              <a:t>mjere intenziteta: PGA, spektralna ubrzanja za periode 0,3, 0,6 i 1,0 s</a:t>
            </a:r>
            <a:endParaRPr lang="en-US" sz="1600" dirty="0"/>
          </a:p>
          <a:p>
            <a:pPr lvl="1"/>
            <a:r>
              <a:rPr lang="en-US" sz="1600" dirty="0"/>
              <a:t>g</a:t>
            </a:r>
            <a:r>
              <a:rPr lang="hr-HR" sz="1600" dirty="0" err="1"/>
              <a:t>enerirani</a:t>
            </a:r>
            <a:r>
              <a:rPr lang="hr-HR" sz="1600" dirty="0"/>
              <a:t> su nizovi stohastičkih događaja, svaki trajanja od jedne godine, a ukupno za razdoblje seizmičnosti od 100.000 godina prema (Silva, 2018) i pripadajuća polja gibanja tla</a:t>
            </a:r>
          </a:p>
          <a:p>
            <a:pPr lvl="1"/>
            <a:endParaRPr lang="hr-HR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7641" y="852407"/>
            <a:ext cx="2692230" cy="1146336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9417641" y="814983"/>
            <a:ext cx="676759" cy="1229817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70A2E6-148D-5296-2978-8F151CB2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3" y="157163"/>
            <a:ext cx="9617076" cy="431800"/>
          </a:xfrm>
        </p:spPr>
        <p:txBody>
          <a:bodyPr/>
          <a:lstStyle/>
          <a:p>
            <a:r>
              <a:rPr lang="hr-HR" dirty="0"/>
              <a:t>ulazni podaci</a:t>
            </a:r>
            <a:r>
              <a:rPr lang="en-US" dirty="0"/>
              <a:t>: </a:t>
            </a:r>
            <a:r>
              <a:rPr lang="en-US" cap="none" dirty="0" err="1"/>
              <a:t>Potresna</a:t>
            </a:r>
            <a:r>
              <a:rPr lang="en-US" cap="none" dirty="0"/>
              <a:t> </a:t>
            </a:r>
            <a:r>
              <a:rPr lang="en-US" cap="none" dirty="0" err="1"/>
              <a:t>opasnost</a:t>
            </a:r>
            <a:r>
              <a:rPr lang="en-US" cap="none" dirty="0"/>
              <a:t> (</a:t>
            </a:r>
            <a:r>
              <a:rPr lang="en-US" cap="none" dirty="0" err="1"/>
              <a:t>seizmički</a:t>
            </a:r>
            <a:r>
              <a:rPr lang="en-US" cap="none" dirty="0"/>
              <a:t> hazard)</a:t>
            </a:r>
            <a:endParaRPr lang="hr-HR" cap="none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295573D-8890-941A-1AEB-B4F14DC5C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pic>
        <p:nvPicPr>
          <p:cNvPr id="2" name="Picture 2" descr="C:\Zagreb rizik 2022\Slika_5.2_pga_475yrp.tif">
            <a:extLst>
              <a:ext uri="{FF2B5EF4-FFF2-40B4-BE49-F238E27FC236}">
                <a16:creationId xmlns:a16="http://schemas.microsoft.com/office/drawing/2014/main" id="{7E4A94A8-6E4F-8C18-6AC9-D38A1956E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83" y="2454609"/>
            <a:ext cx="3945517" cy="278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BF5C2180-CE9C-9919-CA1B-1AF7D2C00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00" y="2462191"/>
            <a:ext cx="3949656" cy="2788832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E4D07400-D8EE-45D2-E5C4-650D1FF34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871" y="2997496"/>
            <a:ext cx="2639962" cy="1331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hr-HR" sz="1600" dirty="0"/>
              <a:t>Srednja vrijednost PGA (g) za povratno razdoblje od 475 godina na osnovnoj stijeni </a:t>
            </a:r>
            <a:r>
              <a:rPr lang="en-US" sz="1600" dirty="0"/>
              <a:t>i</a:t>
            </a:r>
            <a:r>
              <a:rPr lang="hr-HR" sz="1600" dirty="0"/>
              <a:t> na površini </a:t>
            </a:r>
          </a:p>
        </p:txBody>
      </p:sp>
    </p:spTree>
    <p:extLst>
      <p:ext uri="{BB962C8B-B14F-4D97-AF65-F5344CB8AC3E}">
        <p14:creationId xmlns:p14="http://schemas.microsoft.com/office/powerpoint/2010/main" val="1327376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0634D-3812-D04E-689D-DC894E44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9544B-1E77-A779-DED6-00ABEAAE4D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774117"/>
            <a:ext cx="12192000" cy="5855283"/>
          </a:xfrm>
        </p:spPr>
        <p:txBody>
          <a:bodyPr/>
          <a:lstStyle/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Atalić, J., Uroš, M., Šavor Novak, M., Demšić, M. i Nastev, M. (2021), 'The </a:t>
            </a:r>
            <a:r>
              <a:rPr lang="en-US" sz="900" dirty="0" err="1">
                <a:cs typeface="Times New Roman" panose="02020603050405020304" pitchFamily="18" charset="0"/>
              </a:rPr>
              <a:t>Mw5.4</a:t>
            </a:r>
            <a:r>
              <a:rPr lang="en-US" sz="900" dirty="0">
                <a:cs typeface="Times New Roman" panose="02020603050405020304" pitchFamily="18" charset="0"/>
              </a:rPr>
              <a:t> Zagreb (Croatia) earthquake of March 22, 2020: impacts and response', Bull Earthquake Eng, vol. 19, str. 3461–3489. https://doi.org/10.1007/s10518-021-01117-w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Bačić, M., </a:t>
            </a:r>
            <a:r>
              <a:rPr lang="en-US" sz="900" dirty="0" err="1">
                <a:cs typeface="Times New Roman" panose="02020603050405020304" pitchFamily="18" charset="0"/>
              </a:rPr>
              <a:t>Librić</a:t>
            </a:r>
            <a:r>
              <a:rPr lang="en-US" sz="900" dirty="0">
                <a:cs typeface="Times New Roman" panose="02020603050405020304" pitchFamily="18" charset="0"/>
              </a:rPr>
              <a:t>, L., Pavlić, V., Car, M., Rossi, N. i Matić, S. (2023) '</a:t>
            </a:r>
            <a:r>
              <a:rPr lang="en-US" sz="900" dirty="0" err="1">
                <a:cs typeface="Times New Roman" panose="02020603050405020304" pitchFamily="18" charset="0"/>
              </a:rPr>
              <a:t>Procjena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potresnog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rizika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na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području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Grada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Zagreba</a:t>
            </a:r>
            <a:r>
              <a:rPr lang="en-US" sz="900" dirty="0">
                <a:cs typeface="Times New Roman" panose="02020603050405020304" pitchFamily="18" charset="0"/>
              </a:rPr>
              <a:t> – </a:t>
            </a:r>
            <a:r>
              <a:rPr lang="en-US" sz="900" dirty="0" err="1">
                <a:cs typeface="Times New Roman" panose="02020603050405020304" pitchFamily="18" charset="0"/>
              </a:rPr>
              <a:t>Geotehnički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elaborat</a:t>
            </a:r>
            <a:r>
              <a:rPr lang="en-US" sz="900" dirty="0">
                <a:cs typeface="Times New Roman" panose="02020603050405020304" pitchFamily="18" charset="0"/>
              </a:rPr>
              <a:t>', </a:t>
            </a:r>
            <a:r>
              <a:rPr lang="en-US" sz="900" dirty="0" err="1">
                <a:cs typeface="Times New Roman" panose="02020603050405020304" pitchFamily="18" charset="0"/>
              </a:rPr>
              <a:t>Sveučilište</a:t>
            </a:r>
            <a:r>
              <a:rPr lang="en-US" sz="900" dirty="0">
                <a:cs typeface="Times New Roman" panose="02020603050405020304" pitchFamily="18" charset="0"/>
              </a:rPr>
              <a:t> u Zagrebu </a:t>
            </a:r>
            <a:r>
              <a:rPr lang="en-US" sz="900" dirty="0" err="1">
                <a:cs typeface="Times New Roman" panose="02020603050405020304" pitchFamily="18" charset="0"/>
              </a:rPr>
              <a:t>Građevinski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fakultet</a:t>
            </a:r>
            <a:r>
              <a:rPr lang="en-US" sz="900" dirty="0">
                <a:cs typeface="Times New Roman" panose="02020603050405020304" pitchFamily="18" charset="0"/>
              </a:rPr>
              <a:t>, Zagreb, Hrvatska.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Carević D., </a:t>
            </a:r>
            <a:r>
              <a:rPr lang="en-US" sz="900" dirty="0" err="1">
                <a:cs typeface="Times New Roman" panose="02020603050405020304" pitchFamily="18" charset="0"/>
              </a:rPr>
              <a:t>Bujak</a:t>
            </a:r>
            <a:r>
              <a:rPr lang="en-US" sz="900" dirty="0">
                <a:cs typeface="Times New Roman" panose="02020603050405020304" pitchFamily="18" charset="0"/>
              </a:rPr>
              <a:t>, D., </a:t>
            </a:r>
            <a:r>
              <a:rPr lang="en-US" sz="900" dirty="0" err="1">
                <a:cs typeface="Times New Roman" panose="02020603050405020304" pitchFamily="18" charset="0"/>
              </a:rPr>
              <a:t>Halkijević</a:t>
            </a:r>
            <a:r>
              <a:rPr lang="en-US" sz="900" dirty="0">
                <a:cs typeface="Times New Roman" panose="02020603050405020304" pitchFamily="18" charset="0"/>
              </a:rPr>
              <a:t>, I., </a:t>
            </a:r>
            <a:r>
              <a:rPr lang="en-US" sz="900" dirty="0" err="1">
                <a:cs typeface="Times New Roman" panose="02020603050405020304" pitchFamily="18" charset="0"/>
              </a:rPr>
              <a:t>Vouk</a:t>
            </a:r>
            <a:r>
              <a:rPr lang="en-US" sz="900" dirty="0">
                <a:cs typeface="Times New Roman" panose="02020603050405020304" pitchFamily="18" charset="0"/>
              </a:rPr>
              <a:t>, D., Bačić, M. i </a:t>
            </a:r>
            <a:r>
              <a:rPr lang="en-US" sz="900" dirty="0" err="1">
                <a:cs typeface="Times New Roman" panose="02020603050405020304" pitchFamily="18" charset="0"/>
              </a:rPr>
              <a:t>Miličević</a:t>
            </a:r>
            <a:r>
              <a:rPr lang="en-US" sz="900" dirty="0">
                <a:cs typeface="Times New Roman" panose="02020603050405020304" pitchFamily="18" charset="0"/>
              </a:rPr>
              <a:t>, H. (2023), </a:t>
            </a:r>
            <a:r>
              <a:rPr lang="en-US" sz="900" dirty="0" err="1">
                <a:cs typeface="Times New Roman" panose="02020603050405020304" pitchFamily="18" charset="0"/>
              </a:rPr>
              <a:t>AKTIVNOST</a:t>
            </a:r>
            <a:r>
              <a:rPr lang="en-US" sz="900" dirty="0">
                <a:cs typeface="Times New Roman" panose="02020603050405020304" pitchFamily="18" charset="0"/>
              </a:rPr>
              <a:t> 2 </a:t>
            </a:r>
            <a:r>
              <a:rPr lang="en-US" sz="900" dirty="0" err="1">
                <a:cs typeface="Times New Roman" panose="02020603050405020304" pitchFamily="18" charset="0"/>
              </a:rPr>
              <a:t>Definiranje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potresnog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hazarda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na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području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grada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Zagreba</a:t>
            </a:r>
            <a:r>
              <a:rPr lang="en-US" sz="900" dirty="0"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cs typeface="Times New Roman" panose="02020603050405020304" pitchFamily="18" charset="0"/>
              </a:rPr>
              <a:t>Elaborat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građevinarstvo</a:t>
            </a:r>
            <a:r>
              <a:rPr lang="en-US" sz="900" dirty="0">
                <a:cs typeface="Times New Roman" panose="02020603050405020304" pitchFamily="18" charset="0"/>
              </a:rPr>
              <a:t> - </a:t>
            </a:r>
            <a:r>
              <a:rPr lang="en-US" sz="900" dirty="0" err="1">
                <a:cs typeface="Times New Roman" panose="02020603050405020304" pitchFamily="18" charset="0"/>
              </a:rPr>
              <a:t>inženjerske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građevine</a:t>
            </a:r>
            <a:r>
              <a:rPr lang="en-US" sz="900" dirty="0">
                <a:cs typeface="Times New Roman" panose="02020603050405020304" pitchFamily="18" charset="0"/>
              </a:rPr>
              <a:t> - </a:t>
            </a:r>
            <a:r>
              <a:rPr lang="en-US" sz="900" dirty="0" err="1">
                <a:cs typeface="Times New Roman" panose="02020603050405020304" pitchFamily="18" charset="0"/>
              </a:rPr>
              <a:t>podaci</a:t>
            </a:r>
            <a:r>
              <a:rPr lang="en-US" sz="900" dirty="0">
                <a:cs typeface="Times New Roman" panose="02020603050405020304" pitchFamily="18" charset="0"/>
              </a:rPr>
              <a:t> o </a:t>
            </a:r>
            <a:r>
              <a:rPr lang="en-US" sz="900" dirty="0" err="1">
                <a:cs typeface="Times New Roman" panose="02020603050405020304" pitchFamily="18" charset="0"/>
              </a:rPr>
              <a:t>konstrukcijskim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sustavima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mostova</a:t>
            </a:r>
            <a:r>
              <a:rPr lang="en-US" sz="900" dirty="0">
                <a:cs typeface="Times New Roman" panose="02020603050405020304" pitchFamily="18" charset="0"/>
              </a:rPr>
              <a:t> (</a:t>
            </a:r>
            <a:r>
              <a:rPr lang="en-US" sz="900" dirty="0" err="1">
                <a:cs typeface="Times New Roman" panose="02020603050405020304" pitchFamily="18" charset="0"/>
              </a:rPr>
              <a:t>raspona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većeg</a:t>
            </a:r>
            <a:r>
              <a:rPr lang="en-US" sz="900" dirty="0">
                <a:cs typeface="Times New Roman" panose="02020603050405020304" pitchFamily="18" charset="0"/>
              </a:rPr>
              <a:t> od 10 </a:t>
            </a:r>
            <a:r>
              <a:rPr lang="en-US" sz="900" dirty="0" err="1">
                <a:cs typeface="Times New Roman" panose="02020603050405020304" pitchFamily="18" charset="0"/>
              </a:rPr>
              <a:t>metara</a:t>
            </a:r>
            <a:r>
              <a:rPr lang="en-US" sz="900" dirty="0">
                <a:cs typeface="Times New Roman" panose="02020603050405020304" pitchFamily="18" charset="0"/>
              </a:rPr>
              <a:t>) i </a:t>
            </a:r>
            <a:r>
              <a:rPr lang="en-US" sz="900" dirty="0" err="1">
                <a:cs typeface="Times New Roman" panose="02020603050405020304" pitchFamily="18" charset="0"/>
              </a:rPr>
              <a:t>hidrotehničkih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građevina</a:t>
            </a:r>
            <a:r>
              <a:rPr lang="en-US" sz="900" dirty="0">
                <a:cs typeface="Times New Roman" panose="02020603050405020304" pitchFamily="18" charset="0"/>
              </a:rPr>
              <a:t>, Mapa 2: </a:t>
            </a:r>
            <a:r>
              <a:rPr lang="en-US" sz="900" dirty="0" err="1">
                <a:cs typeface="Times New Roman" panose="02020603050405020304" pitchFamily="18" charset="0"/>
              </a:rPr>
              <a:t>Hidrotehničke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građevine</a:t>
            </a:r>
            <a:r>
              <a:rPr lang="en-US" sz="900" dirty="0"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cs typeface="Times New Roman" panose="02020603050405020304" pitchFamily="18" charset="0"/>
              </a:rPr>
              <a:t>Sveučilište</a:t>
            </a:r>
            <a:r>
              <a:rPr lang="en-US" sz="900" dirty="0">
                <a:cs typeface="Times New Roman" panose="02020603050405020304" pitchFamily="18" charset="0"/>
              </a:rPr>
              <a:t> u Zagrebu </a:t>
            </a:r>
            <a:r>
              <a:rPr lang="en-US" sz="900" dirty="0" err="1">
                <a:cs typeface="Times New Roman" panose="02020603050405020304" pitchFamily="18" charset="0"/>
              </a:rPr>
              <a:t>Građevinski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fakultet</a:t>
            </a:r>
            <a:r>
              <a:rPr lang="en-US" sz="900" dirty="0">
                <a:cs typeface="Times New Roman" panose="02020603050405020304" pitchFamily="18" charset="0"/>
              </a:rPr>
              <a:t>, Zagreb, Hrvatska.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Crowley, H., </a:t>
            </a:r>
            <a:r>
              <a:rPr lang="en-US" sz="900" dirty="0" err="1">
                <a:cs typeface="Times New Roman" panose="02020603050405020304" pitchFamily="18" charset="0"/>
              </a:rPr>
              <a:t>Dabbeek</a:t>
            </a:r>
            <a:r>
              <a:rPr lang="en-US" sz="900" dirty="0">
                <a:cs typeface="Times New Roman" panose="02020603050405020304" pitchFamily="18" charset="0"/>
              </a:rPr>
              <a:t>, J., </a:t>
            </a:r>
            <a:r>
              <a:rPr lang="en-US" sz="900" dirty="0" err="1">
                <a:cs typeface="Times New Roman" panose="02020603050405020304" pitchFamily="18" charset="0"/>
              </a:rPr>
              <a:t>Despotaki</a:t>
            </a:r>
            <a:r>
              <a:rPr lang="en-US" sz="900" dirty="0">
                <a:cs typeface="Times New Roman" panose="02020603050405020304" pitchFamily="18" charset="0"/>
              </a:rPr>
              <a:t>, V., Rodrigues, D., Martins, L., Silva, V., </a:t>
            </a:r>
            <a:r>
              <a:rPr lang="en-US" sz="900" dirty="0" err="1">
                <a:cs typeface="Times New Roman" panose="02020603050405020304" pitchFamily="18" charset="0"/>
              </a:rPr>
              <a:t>Romão</a:t>
            </a:r>
            <a:r>
              <a:rPr lang="en-US" sz="900" dirty="0">
                <a:cs typeface="Times New Roman" panose="02020603050405020304" pitchFamily="18" charset="0"/>
              </a:rPr>
              <a:t>, X., Pereira, N., </a:t>
            </a:r>
            <a:r>
              <a:rPr lang="en-US" sz="900" dirty="0" err="1">
                <a:cs typeface="Times New Roman" panose="02020603050405020304" pitchFamily="18" charset="0"/>
              </a:rPr>
              <a:t>Weatherill</a:t>
            </a:r>
            <a:r>
              <a:rPr lang="en-US" sz="900" dirty="0">
                <a:cs typeface="Times New Roman" panose="02020603050405020304" pitchFamily="18" charset="0"/>
              </a:rPr>
              <a:t>, G. i Danciu, L. (</a:t>
            </a:r>
            <a:r>
              <a:rPr lang="en-US" sz="900" dirty="0" err="1">
                <a:cs typeface="Times New Roman" panose="02020603050405020304" pitchFamily="18" charset="0"/>
              </a:rPr>
              <a:t>2021a</a:t>
            </a:r>
            <a:r>
              <a:rPr lang="en-US" sz="900" dirty="0">
                <a:cs typeface="Times New Roman" panose="02020603050405020304" pitchFamily="18" charset="0"/>
              </a:rPr>
              <a:t>) European Seismic Risk Model (</a:t>
            </a:r>
            <a:r>
              <a:rPr lang="en-US" sz="900" dirty="0" err="1">
                <a:cs typeface="Times New Roman" panose="02020603050405020304" pitchFamily="18" charset="0"/>
              </a:rPr>
              <a:t>ESRM20</a:t>
            </a:r>
            <a:r>
              <a:rPr lang="en-US" sz="900" dirty="0">
                <a:cs typeface="Times New Roman" panose="02020603050405020304" pitchFamily="18" charset="0"/>
              </a:rPr>
              <a:t>), </a:t>
            </a:r>
            <a:r>
              <a:rPr lang="en-US" sz="900" dirty="0" err="1">
                <a:cs typeface="Times New Roman" panose="02020603050405020304" pitchFamily="18" charset="0"/>
              </a:rPr>
              <a:t>EFEHR</a:t>
            </a:r>
            <a:r>
              <a:rPr lang="en-US" sz="900" dirty="0">
                <a:cs typeface="Times New Roman" panose="02020603050405020304" pitchFamily="18" charset="0"/>
              </a:rPr>
              <a:t> Technical Report 002, </a:t>
            </a:r>
            <a:r>
              <a:rPr lang="en-US" sz="900" dirty="0" err="1">
                <a:cs typeface="Times New Roman" panose="02020603050405020304" pitchFamily="18" charset="0"/>
              </a:rPr>
              <a:t>V1.0.1</a:t>
            </a:r>
            <a:r>
              <a:rPr lang="en-US" sz="900" dirty="0">
                <a:cs typeface="Times New Roman" panose="02020603050405020304" pitchFamily="18" charset="0"/>
              </a:rPr>
              <a:t>, https://doi.org/10.7414/EUC-EFEHR-TR002-ESRM20.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ESRI (2023), ArcGIS Pro </a:t>
            </a:r>
            <a:r>
              <a:rPr lang="en-US" sz="900" dirty="0" err="1">
                <a:cs typeface="Times New Roman" panose="02020603050405020304" pitchFamily="18" charset="0"/>
              </a:rPr>
              <a:t>v.3.1.2</a:t>
            </a:r>
            <a:r>
              <a:rPr lang="en-US" sz="900" dirty="0">
                <a:cs typeface="Times New Roman" panose="02020603050405020304" pitchFamily="18" charset="0"/>
              </a:rPr>
              <a:t>, Esri Inc.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GEM (2022) The </a:t>
            </a:r>
            <a:r>
              <a:rPr lang="en-US" sz="900" dirty="0" err="1">
                <a:cs typeface="Times New Roman" panose="02020603050405020304" pitchFamily="18" charset="0"/>
              </a:rPr>
              <a:t>OpenQuake</a:t>
            </a:r>
            <a:r>
              <a:rPr lang="en-US" sz="900" dirty="0">
                <a:cs typeface="Times New Roman" panose="02020603050405020304" pitchFamily="18" charset="0"/>
              </a:rPr>
              <a:t>-engine User Manual. Global Earthquake Model (GEM) Open-Quake Manual for Engine version 3.16.6. </a:t>
            </a:r>
            <a:r>
              <a:rPr lang="en-US" sz="900" dirty="0" err="1">
                <a:cs typeface="Times New Roman" panose="02020603050405020304" pitchFamily="18" charset="0"/>
              </a:rPr>
              <a:t>doi</a:t>
            </a:r>
            <a:r>
              <a:rPr lang="en-US" sz="900" dirty="0">
                <a:cs typeface="Times New Roman" panose="02020603050405020304" pitchFamily="18" charset="0"/>
              </a:rPr>
              <a:t>: 10.13117/</a:t>
            </a:r>
            <a:r>
              <a:rPr lang="en-US" sz="900" dirty="0" err="1">
                <a:cs typeface="Times New Roman" panose="02020603050405020304" pitchFamily="18" charset="0"/>
              </a:rPr>
              <a:t>GEM.OPENQUAKE.MAN.ENGINE.3.16.6</a:t>
            </a:r>
            <a:endParaRPr lang="en-US" sz="900" dirty="0">
              <a:cs typeface="Times New Roman" panose="02020603050405020304" pitchFamily="18" charset="0"/>
            </a:endParaRP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Government of the Republic of Croatia (RDNA) (2020), Croatia Earthquake Rapid Damage and Needs Assessment 2020, Croatia.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 err="1">
                <a:cs typeface="Times New Roman" panose="02020603050405020304" pitchFamily="18" charset="0"/>
              </a:rPr>
              <a:t>Herak</a:t>
            </a:r>
            <a:r>
              <a:rPr lang="en-US" sz="900" dirty="0">
                <a:cs typeface="Times New Roman" panose="02020603050405020304" pitchFamily="18" charset="0"/>
              </a:rPr>
              <a:t>, M., </a:t>
            </a:r>
            <a:r>
              <a:rPr lang="en-US" sz="900" dirty="0" err="1">
                <a:cs typeface="Times New Roman" panose="02020603050405020304" pitchFamily="18" charset="0"/>
              </a:rPr>
              <a:t>Herak</a:t>
            </a:r>
            <a:r>
              <a:rPr lang="en-US" sz="900" dirty="0">
                <a:cs typeface="Times New Roman" panose="02020603050405020304" pitchFamily="18" charset="0"/>
              </a:rPr>
              <a:t>, D. I </a:t>
            </a:r>
            <a:r>
              <a:rPr lang="en-US" sz="900" dirty="0" err="1">
                <a:cs typeface="Times New Roman" panose="02020603050405020304" pitchFamily="18" charset="0"/>
              </a:rPr>
              <a:t>Orlić</a:t>
            </a:r>
            <a:r>
              <a:rPr lang="en-US" sz="900" dirty="0">
                <a:cs typeface="Times New Roman" panose="02020603050405020304" pitchFamily="18" charset="0"/>
              </a:rPr>
              <a:t>, N. (</a:t>
            </a:r>
            <a:r>
              <a:rPr lang="en-US" sz="900" dirty="0" err="1">
                <a:cs typeface="Times New Roman" panose="02020603050405020304" pitchFamily="18" charset="0"/>
              </a:rPr>
              <a:t>2021a</a:t>
            </a:r>
            <a:r>
              <a:rPr lang="en-US" sz="900" dirty="0">
                <a:cs typeface="Times New Roman" panose="02020603050405020304" pitchFamily="18" charset="0"/>
              </a:rPr>
              <a:t>), ‘Properties of the Zagreb 22 March 2020 earthquake sequence – analyses of the full year of aftershock recording’, </a:t>
            </a:r>
            <a:r>
              <a:rPr lang="en-US" sz="900" dirty="0" err="1">
                <a:cs typeface="Times New Roman" panose="02020603050405020304" pitchFamily="18" charset="0"/>
              </a:rPr>
              <a:t>Geofizika</a:t>
            </a:r>
            <a:r>
              <a:rPr lang="en-US" sz="900" dirty="0">
                <a:cs typeface="Times New Roman" panose="02020603050405020304" pitchFamily="18" charset="0"/>
              </a:rPr>
              <a:t>, vol. 38, str. 93-116, https://doi.org/10.15233/gfz.2021.38.6 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 err="1">
                <a:cs typeface="Times New Roman" panose="02020603050405020304" pitchFamily="18" charset="0"/>
              </a:rPr>
              <a:t>Herak</a:t>
            </a:r>
            <a:r>
              <a:rPr lang="en-US" sz="900" dirty="0">
                <a:cs typeface="Times New Roman" panose="02020603050405020304" pitchFamily="18" charset="0"/>
              </a:rPr>
              <a:t>, M., </a:t>
            </a:r>
            <a:r>
              <a:rPr lang="en-US" sz="900" dirty="0" err="1">
                <a:cs typeface="Times New Roman" panose="02020603050405020304" pitchFamily="18" charset="0"/>
              </a:rPr>
              <a:t>Herak</a:t>
            </a:r>
            <a:r>
              <a:rPr lang="en-US" sz="900" dirty="0">
                <a:cs typeface="Times New Roman" panose="02020603050405020304" pitchFamily="18" charset="0"/>
              </a:rPr>
              <a:t>, D. i </a:t>
            </a:r>
            <a:r>
              <a:rPr lang="en-US" sz="900" dirty="0" err="1">
                <a:cs typeface="Times New Roman" panose="02020603050405020304" pitchFamily="18" charset="0"/>
              </a:rPr>
              <a:t>Živčić</a:t>
            </a:r>
            <a:r>
              <a:rPr lang="en-US" sz="900" dirty="0">
                <a:cs typeface="Times New Roman" panose="02020603050405020304" pitchFamily="18" charset="0"/>
              </a:rPr>
              <a:t>, M. (</a:t>
            </a:r>
            <a:r>
              <a:rPr lang="en-US" sz="900" dirty="0" err="1">
                <a:cs typeface="Times New Roman" panose="02020603050405020304" pitchFamily="18" charset="0"/>
              </a:rPr>
              <a:t>2021b</a:t>
            </a:r>
            <a:r>
              <a:rPr lang="en-US" sz="900" dirty="0">
                <a:cs typeface="Times New Roman" panose="02020603050405020304" pitchFamily="18" charset="0"/>
              </a:rPr>
              <a:t>) 'Which one of the three latest large earthquakes in Zagreb was the strongest – the 1905, 1906 or the 2020 one?', </a:t>
            </a:r>
            <a:r>
              <a:rPr lang="en-US" sz="900" dirty="0" err="1">
                <a:cs typeface="Times New Roman" panose="02020603050405020304" pitchFamily="18" charset="0"/>
              </a:rPr>
              <a:t>Geofizika</a:t>
            </a:r>
            <a:r>
              <a:rPr lang="en-US" sz="900" dirty="0">
                <a:cs typeface="Times New Roman" panose="02020603050405020304" pitchFamily="18" charset="0"/>
              </a:rPr>
              <a:t>, 38, https://doi.org/10.15233/gfz.2021.38.5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 err="1">
                <a:cs typeface="Times New Roman" panose="02020603050405020304" pitchFamily="18" charset="0"/>
              </a:rPr>
              <a:t>Herak</a:t>
            </a:r>
            <a:r>
              <a:rPr lang="en-US" sz="900" dirty="0">
                <a:cs typeface="Times New Roman" panose="02020603050405020304" pitchFamily="18" charset="0"/>
              </a:rPr>
              <a:t>, M., </a:t>
            </a:r>
            <a:r>
              <a:rPr lang="en-US" sz="900" dirty="0" err="1">
                <a:cs typeface="Times New Roman" panose="02020603050405020304" pitchFamily="18" charset="0"/>
              </a:rPr>
              <a:t>Herak</a:t>
            </a:r>
            <a:r>
              <a:rPr lang="en-US" sz="900" dirty="0"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cs typeface="Times New Roman" panose="02020603050405020304" pitchFamily="18" charset="0"/>
              </a:rPr>
              <a:t>D.i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Markušić</a:t>
            </a:r>
            <a:r>
              <a:rPr lang="en-US" sz="900" dirty="0">
                <a:cs typeface="Times New Roman" panose="02020603050405020304" pitchFamily="18" charset="0"/>
              </a:rPr>
              <a:t>, S. (1996) 'Revision of the earthquake catalogue and seismicity of Croatia, 1908-1992'. Terra Nova, vol. 8, str. 86-94.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Hrelja Kovačević, G. i Šavor Novak, M. (2023), </a:t>
            </a:r>
            <a:r>
              <a:rPr lang="en-US" sz="900" dirty="0" err="1">
                <a:cs typeface="Times New Roman" panose="02020603050405020304" pitchFamily="18" charset="0"/>
              </a:rPr>
              <a:t>AKTIVNOST</a:t>
            </a:r>
            <a:r>
              <a:rPr lang="en-US" sz="900" dirty="0">
                <a:cs typeface="Times New Roman" panose="02020603050405020304" pitchFamily="18" charset="0"/>
              </a:rPr>
              <a:t> 2 </a:t>
            </a:r>
            <a:r>
              <a:rPr lang="en-US" sz="900" dirty="0" err="1">
                <a:cs typeface="Times New Roman" panose="02020603050405020304" pitchFamily="18" charset="0"/>
              </a:rPr>
              <a:t>Definiranje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potresnog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hazarda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na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području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grada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Zagreba</a:t>
            </a:r>
            <a:r>
              <a:rPr lang="en-US" sz="900" dirty="0"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cs typeface="Times New Roman" panose="02020603050405020304" pitchFamily="18" charset="0"/>
              </a:rPr>
              <a:t>Elaborat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građevinarstvo</a:t>
            </a:r>
            <a:r>
              <a:rPr lang="en-US" sz="900" dirty="0">
                <a:cs typeface="Times New Roman" panose="02020603050405020304" pitchFamily="18" charset="0"/>
              </a:rPr>
              <a:t> - </a:t>
            </a:r>
            <a:r>
              <a:rPr lang="en-US" sz="900" dirty="0" err="1">
                <a:cs typeface="Times New Roman" panose="02020603050405020304" pitchFamily="18" charset="0"/>
              </a:rPr>
              <a:t>inženjerske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građevine</a:t>
            </a:r>
            <a:r>
              <a:rPr lang="en-US" sz="900" dirty="0">
                <a:cs typeface="Times New Roman" panose="02020603050405020304" pitchFamily="18" charset="0"/>
              </a:rPr>
              <a:t> - </a:t>
            </a:r>
            <a:r>
              <a:rPr lang="en-US" sz="900" dirty="0" err="1">
                <a:cs typeface="Times New Roman" panose="02020603050405020304" pitchFamily="18" charset="0"/>
              </a:rPr>
              <a:t>podaci</a:t>
            </a:r>
            <a:r>
              <a:rPr lang="en-US" sz="900" dirty="0">
                <a:cs typeface="Times New Roman" panose="02020603050405020304" pitchFamily="18" charset="0"/>
              </a:rPr>
              <a:t> o </a:t>
            </a:r>
            <a:r>
              <a:rPr lang="en-US" sz="900" dirty="0" err="1">
                <a:cs typeface="Times New Roman" panose="02020603050405020304" pitchFamily="18" charset="0"/>
              </a:rPr>
              <a:t>konstrukcijskim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sustavima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mostova</a:t>
            </a:r>
            <a:r>
              <a:rPr lang="en-US" sz="900" dirty="0">
                <a:cs typeface="Times New Roman" panose="02020603050405020304" pitchFamily="18" charset="0"/>
              </a:rPr>
              <a:t> i </a:t>
            </a:r>
            <a:r>
              <a:rPr lang="en-US" sz="900" dirty="0" err="1">
                <a:cs typeface="Times New Roman" panose="02020603050405020304" pitchFamily="18" charset="0"/>
              </a:rPr>
              <a:t>hidrotehničkih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građevina</a:t>
            </a:r>
            <a:r>
              <a:rPr lang="en-US" sz="900" dirty="0">
                <a:cs typeface="Times New Roman" panose="02020603050405020304" pitchFamily="18" charset="0"/>
              </a:rPr>
              <a:t>, Mapa 1: </a:t>
            </a:r>
            <a:r>
              <a:rPr lang="en-US" sz="900" dirty="0" err="1">
                <a:cs typeface="Times New Roman" panose="02020603050405020304" pitchFamily="18" charset="0"/>
              </a:rPr>
              <a:t>Mostovi</a:t>
            </a:r>
            <a:r>
              <a:rPr lang="en-US" sz="900" dirty="0"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cs typeface="Times New Roman" panose="02020603050405020304" pitchFamily="18" charset="0"/>
              </a:rPr>
              <a:t>Sveučilište</a:t>
            </a:r>
            <a:r>
              <a:rPr lang="en-US" sz="900" dirty="0">
                <a:cs typeface="Times New Roman" panose="02020603050405020304" pitchFamily="18" charset="0"/>
              </a:rPr>
              <a:t> u Zagrebu </a:t>
            </a:r>
            <a:r>
              <a:rPr lang="en-US" sz="900" dirty="0" err="1">
                <a:cs typeface="Times New Roman" panose="02020603050405020304" pitchFamily="18" charset="0"/>
              </a:rPr>
              <a:t>Građevinski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fakultet</a:t>
            </a:r>
            <a:r>
              <a:rPr lang="en-US" sz="900" dirty="0">
                <a:cs typeface="Times New Roman" panose="02020603050405020304" pitchFamily="18" charset="0"/>
              </a:rPr>
              <a:t>, Zagreb, Hrvatska.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Martins, L. i Silva, V. (2021) 'Development of a fragility and vulnerability model for global seismic risk analyses', Bull Earthquake Eng 19, 6719-6745. https://doi.org/10.1007/s10518-020-00885-1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Podolszki, L. i Terzić, J. (2023) '</a:t>
            </a:r>
            <a:r>
              <a:rPr lang="en-US" sz="900" dirty="0" err="1">
                <a:cs typeface="Times New Roman" panose="02020603050405020304" pitchFamily="18" charset="0"/>
              </a:rPr>
              <a:t>Procjena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potresnog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rizika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Grada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Zagreba</a:t>
            </a:r>
            <a:r>
              <a:rPr lang="en-US" sz="900" dirty="0">
                <a:cs typeface="Times New Roman" panose="02020603050405020304" pitchFamily="18" charset="0"/>
              </a:rPr>
              <a:t> – </a:t>
            </a:r>
            <a:r>
              <a:rPr lang="en-US" sz="900" dirty="0" err="1">
                <a:cs typeface="Times New Roman" panose="02020603050405020304" pitchFamily="18" charset="0"/>
              </a:rPr>
              <a:t>Geološki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elaborat</a:t>
            </a:r>
            <a:r>
              <a:rPr lang="en-US" sz="900" dirty="0">
                <a:cs typeface="Times New Roman" panose="02020603050405020304" pitchFamily="18" charset="0"/>
              </a:rPr>
              <a:t>', </a:t>
            </a:r>
            <a:r>
              <a:rPr lang="en-US" sz="900" dirty="0" err="1">
                <a:cs typeface="Times New Roman" panose="02020603050405020304" pitchFamily="18" charset="0"/>
              </a:rPr>
              <a:t>Hrvatski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geološki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institut</a:t>
            </a:r>
            <a:r>
              <a:rPr lang="en-US" sz="900" dirty="0">
                <a:cs typeface="Times New Roman" panose="02020603050405020304" pitchFamily="18" charset="0"/>
              </a:rPr>
              <a:t>, Zagreb, Hrvatska.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Šavor Novak, M., Uroš, M., Atalić, J., </a:t>
            </a:r>
            <a:r>
              <a:rPr lang="en-US" sz="900" dirty="0" err="1">
                <a:cs typeface="Times New Roman" panose="02020603050405020304" pitchFamily="18" charset="0"/>
              </a:rPr>
              <a:t>Herak</a:t>
            </a:r>
            <a:r>
              <a:rPr lang="en-US" sz="900" dirty="0">
                <a:cs typeface="Times New Roman" panose="02020603050405020304" pitchFamily="18" charset="0"/>
              </a:rPr>
              <a:t>, M., Demšić, M., Baniček, M., Lazarević, D., </a:t>
            </a:r>
            <a:r>
              <a:rPr lang="en-US" sz="900" dirty="0" err="1">
                <a:cs typeface="Times New Roman" panose="02020603050405020304" pitchFamily="18" charset="0"/>
              </a:rPr>
              <a:t>Bijelić</a:t>
            </a:r>
            <a:r>
              <a:rPr lang="en-US" sz="900" dirty="0">
                <a:cs typeface="Times New Roman" panose="02020603050405020304" pitchFamily="18" charset="0"/>
              </a:rPr>
              <a:t>, N., </a:t>
            </a:r>
            <a:r>
              <a:rPr lang="en-US" sz="900" dirty="0" err="1">
                <a:cs typeface="Times New Roman" panose="02020603050405020304" pitchFamily="18" charset="0"/>
              </a:rPr>
              <a:t>Crnogorac</a:t>
            </a:r>
            <a:r>
              <a:rPr lang="en-US" sz="900" dirty="0">
                <a:cs typeface="Times New Roman" panose="02020603050405020304" pitchFamily="18" charset="0"/>
              </a:rPr>
              <a:t>, M. I </a:t>
            </a:r>
            <a:r>
              <a:rPr lang="en-US" sz="900" dirty="0" err="1">
                <a:cs typeface="Times New Roman" panose="02020603050405020304" pitchFamily="18" charset="0"/>
              </a:rPr>
              <a:t>Todorić</a:t>
            </a:r>
            <a:r>
              <a:rPr lang="en-US" sz="900" dirty="0">
                <a:cs typeface="Times New Roman" panose="02020603050405020304" pitchFamily="18" charset="0"/>
              </a:rPr>
              <a:t>, M. (2020) 'Zagreb earthquake of 22 March 2020 – preliminary report on seismologic aspects and damage to buildings', GRAĐEVINAR, vol. 72, br. 10, str. 843-867, https://doi.org/10.14256/JCE.2966.2020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Silva, V. (2018) 'Critical Issues on Probabilistic Earthquake Loss Assessment', Journal of Earthquake Engineering, 22 (9), str. 1683-1709, DOI: https://doi.org/10.1080/13632469.2017.1297264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Silva, V., Crowley, H., Pagani, M., </a:t>
            </a:r>
            <a:r>
              <a:rPr lang="en-US" sz="900" dirty="0" err="1">
                <a:cs typeface="Times New Roman" panose="02020603050405020304" pitchFamily="18" charset="0"/>
              </a:rPr>
              <a:t>Monelli</a:t>
            </a:r>
            <a:r>
              <a:rPr lang="en-US" sz="900" dirty="0">
                <a:cs typeface="Times New Roman" panose="02020603050405020304" pitchFamily="18" charset="0"/>
              </a:rPr>
              <a:t>, D. i Pinho, R. (2014) 'Development of the </a:t>
            </a:r>
            <a:r>
              <a:rPr lang="en-US" sz="900" dirty="0" err="1">
                <a:cs typeface="Times New Roman" panose="02020603050405020304" pitchFamily="18" charset="0"/>
              </a:rPr>
              <a:t>OpenQuake</a:t>
            </a:r>
            <a:r>
              <a:rPr lang="en-US" sz="900" dirty="0">
                <a:cs typeface="Times New Roman" panose="02020603050405020304" pitchFamily="18" charset="0"/>
              </a:rPr>
              <a:t> engine, the Global Earthquake Model’s open-source software for seismic risk assessment', Natural Hazards, vol. 72, br. 3, str. 1409-1427.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Silva, V., </a:t>
            </a:r>
            <a:r>
              <a:rPr lang="en-US" sz="900" dirty="0" err="1">
                <a:cs typeface="Times New Roman" panose="02020603050405020304" pitchFamily="18" charset="0"/>
              </a:rPr>
              <a:t>Yepes</a:t>
            </a:r>
            <a:r>
              <a:rPr lang="en-US" sz="900" dirty="0">
                <a:cs typeface="Times New Roman" panose="02020603050405020304" pitchFamily="18" charset="0"/>
              </a:rPr>
              <a:t>-Estrada, C., </a:t>
            </a:r>
            <a:r>
              <a:rPr lang="en-US" sz="900" dirty="0" err="1">
                <a:cs typeface="Times New Roman" panose="02020603050405020304" pitchFamily="18" charset="0"/>
              </a:rPr>
              <a:t>Dabbeek</a:t>
            </a:r>
            <a:r>
              <a:rPr lang="en-US" sz="900" dirty="0">
                <a:cs typeface="Times New Roman" panose="02020603050405020304" pitchFamily="18" charset="0"/>
              </a:rPr>
              <a:t>, J., Martins, L. i Brzev, S. (2018) </a:t>
            </a:r>
            <a:r>
              <a:rPr lang="en-US" sz="900" dirty="0" err="1">
                <a:cs typeface="Times New Roman" panose="02020603050405020304" pitchFamily="18" charset="0"/>
              </a:rPr>
              <a:t>GED4ALL</a:t>
            </a:r>
            <a:r>
              <a:rPr lang="en-US" sz="900" dirty="0">
                <a:cs typeface="Times New Roman" panose="02020603050405020304" pitchFamily="18" charset="0"/>
              </a:rPr>
              <a:t> - Global Exposure Database for Multi-Hazard Risk Analysis – Multi-Hazard Exposure Taxonomy, GEM Technical Report 2018-01, GEM Foundation, Pavia, Italy.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 err="1">
                <a:cs typeface="Times New Roman" panose="02020603050405020304" pitchFamily="18" charset="0"/>
              </a:rPr>
              <a:t>Sović</a:t>
            </a:r>
            <a:r>
              <a:rPr lang="en-US" sz="900" dirty="0">
                <a:cs typeface="Times New Roman" panose="02020603050405020304" pitchFamily="18" charset="0"/>
              </a:rPr>
              <a:t>, I, </a:t>
            </a:r>
            <a:r>
              <a:rPr lang="en-US" sz="900" dirty="0" err="1">
                <a:cs typeface="Times New Roman" panose="02020603050405020304" pitchFamily="18" charset="0"/>
              </a:rPr>
              <a:t>Markušić</a:t>
            </a:r>
            <a:r>
              <a:rPr lang="en-US" sz="900" dirty="0">
                <a:cs typeface="Times New Roman" panose="02020603050405020304" pitchFamily="18" charset="0"/>
              </a:rPr>
              <a:t>, M., Fiket, T., </a:t>
            </a:r>
            <a:r>
              <a:rPr lang="en-US" sz="900" dirty="0" err="1">
                <a:cs typeface="Times New Roman" panose="02020603050405020304" pitchFamily="18" charset="0"/>
              </a:rPr>
              <a:t>Ivančić</a:t>
            </a:r>
            <a:r>
              <a:rPr lang="en-US" sz="900" dirty="0">
                <a:cs typeface="Times New Roman" panose="02020603050405020304" pitchFamily="18" charset="0"/>
              </a:rPr>
              <a:t>, I., Kuk, K., </a:t>
            </a:r>
            <a:r>
              <a:rPr lang="en-US" sz="900" dirty="0" err="1">
                <a:cs typeface="Times New Roman" panose="02020603050405020304" pitchFamily="18" charset="0"/>
              </a:rPr>
              <a:t>Šariri</a:t>
            </a:r>
            <a:r>
              <a:rPr lang="en-US" sz="900" dirty="0">
                <a:cs typeface="Times New Roman" panose="02020603050405020304" pitchFamily="18" charset="0"/>
              </a:rPr>
              <a:t>, K., </a:t>
            </a:r>
            <a:r>
              <a:rPr lang="en-US" sz="900" dirty="0" err="1">
                <a:cs typeface="Times New Roman" panose="02020603050405020304" pitchFamily="18" charset="0"/>
              </a:rPr>
              <a:t>Ivančić</a:t>
            </a:r>
            <a:r>
              <a:rPr lang="en-US" sz="900" dirty="0">
                <a:cs typeface="Times New Roman" panose="02020603050405020304" pitchFamily="18" charset="0"/>
              </a:rPr>
              <a:t>, J. (2023) 'SEIZMIČKA ISTRAŽIVANJA U SKLOPU PROJEKTA „PROCJENA POTRESNOG RIZIKA GRADA ZAGREBA</a:t>
            </a:r>
            <a:r>
              <a:rPr lang="hr-HR" sz="900">
                <a:cs typeface="Times New Roman" panose="02020603050405020304" pitchFamily="18" charset="0"/>
              </a:rPr>
              <a:t>’</a:t>
            </a:r>
            <a:r>
              <a:rPr lang="en-US" sz="900">
                <a:cs typeface="Times New Roman" panose="02020603050405020304" pitchFamily="18" charset="0"/>
              </a:rPr>
              <a:t> </a:t>
            </a:r>
            <a:r>
              <a:rPr lang="en-US" sz="900" dirty="0">
                <a:cs typeface="Times New Roman" panose="02020603050405020304" pitchFamily="18" charset="0"/>
              </a:rPr>
              <a:t>(</a:t>
            </a:r>
            <a:r>
              <a:rPr lang="en-US" sz="900" dirty="0" err="1">
                <a:cs typeface="Times New Roman" panose="02020603050405020304" pitchFamily="18" charset="0"/>
              </a:rPr>
              <a:t>faza</a:t>
            </a:r>
            <a:r>
              <a:rPr lang="en-US" sz="900" dirty="0">
                <a:cs typeface="Times New Roman" panose="02020603050405020304" pitchFamily="18" charset="0"/>
              </a:rPr>
              <a:t> I </a:t>
            </a:r>
            <a:r>
              <a:rPr lang="en-US" sz="900" dirty="0" err="1">
                <a:cs typeface="Times New Roman" panose="02020603050405020304" pitchFamily="18" charset="0"/>
              </a:rPr>
              <a:t>i</a:t>
            </a:r>
            <a:r>
              <a:rPr lang="en-US" sz="900" dirty="0">
                <a:cs typeface="Times New Roman" panose="02020603050405020304" pitchFamily="18" charset="0"/>
              </a:rPr>
              <a:t> II)', </a:t>
            </a:r>
            <a:r>
              <a:rPr lang="en-US" sz="900" dirty="0" err="1">
                <a:cs typeface="Times New Roman" panose="02020603050405020304" pitchFamily="18" charset="0"/>
              </a:rPr>
              <a:t>Sveučilište</a:t>
            </a:r>
            <a:r>
              <a:rPr lang="en-US" sz="900" dirty="0">
                <a:cs typeface="Times New Roman" panose="02020603050405020304" pitchFamily="18" charset="0"/>
              </a:rPr>
              <a:t> u Zagrebu </a:t>
            </a:r>
            <a:r>
              <a:rPr lang="en-US" sz="900" dirty="0" err="1">
                <a:cs typeface="Times New Roman" panose="02020603050405020304" pitchFamily="18" charset="0"/>
              </a:rPr>
              <a:t>Prirodoslovno</a:t>
            </a:r>
            <a:r>
              <a:rPr lang="en-US" sz="900" dirty="0">
                <a:cs typeface="Times New Roman" panose="02020603050405020304" pitchFamily="18" charset="0"/>
              </a:rPr>
              <a:t> – </a:t>
            </a:r>
            <a:r>
              <a:rPr lang="en-US" sz="900" dirty="0" err="1">
                <a:cs typeface="Times New Roman" panose="02020603050405020304" pitchFamily="18" charset="0"/>
              </a:rPr>
              <a:t>matematički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fakultet</a:t>
            </a:r>
            <a:r>
              <a:rPr lang="en-US" sz="900" dirty="0"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cs typeface="Times New Roman" panose="02020603050405020304" pitchFamily="18" charset="0"/>
              </a:rPr>
              <a:t>Geofizički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odsjek</a:t>
            </a:r>
            <a:r>
              <a:rPr lang="en-US" sz="900" dirty="0">
                <a:cs typeface="Times New Roman" panose="02020603050405020304" pitchFamily="18" charset="0"/>
              </a:rPr>
              <a:t>, Zagreb, Hrvatska.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>
                <a:cs typeface="Times New Roman" panose="02020603050405020304" pitchFamily="18" charset="0"/>
              </a:rPr>
              <a:t>Uroš, M., Šavor Novak, M., Atalić, J. I Baniček, M. (2023), </a:t>
            </a:r>
            <a:r>
              <a:rPr lang="en-US" sz="900" dirty="0" err="1">
                <a:cs typeface="Times New Roman" panose="02020603050405020304" pitchFamily="18" charset="0"/>
              </a:rPr>
              <a:t>Elaborat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građevinarstvo</a:t>
            </a:r>
            <a:r>
              <a:rPr lang="en-US" sz="900" dirty="0">
                <a:cs typeface="Times New Roman" panose="02020603050405020304" pitchFamily="18" charset="0"/>
              </a:rPr>
              <a:t> – </a:t>
            </a:r>
            <a:r>
              <a:rPr lang="en-US" sz="900" dirty="0" err="1">
                <a:cs typeface="Times New Roman" panose="02020603050405020304" pitchFamily="18" charset="0"/>
              </a:rPr>
              <a:t>visokogradnja</a:t>
            </a:r>
            <a:r>
              <a:rPr lang="en-US" sz="900" dirty="0">
                <a:cs typeface="Times New Roman" panose="02020603050405020304" pitchFamily="18" charset="0"/>
              </a:rPr>
              <a:t> – </a:t>
            </a:r>
            <a:r>
              <a:rPr lang="en-US" sz="900" dirty="0" err="1">
                <a:cs typeface="Times New Roman" panose="02020603050405020304" pitchFamily="18" charset="0"/>
              </a:rPr>
              <a:t>podaci</a:t>
            </a:r>
            <a:r>
              <a:rPr lang="en-US" sz="900" dirty="0">
                <a:cs typeface="Times New Roman" panose="02020603050405020304" pitchFamily="18" charset="0"/>
              </a:rPr>
              <a:t> o </a:t>
            </a:r>
            <a:r>
              <a:rPr lang="en-US" sz="900" dirty="0" err="1">
                <a:cs typeface="Times New Roman" panose="02020603050405020304" pitchFamily="18" charset="0"/>
              </a:rPr>
              <a:t>konstrukcijskim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sustavima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visokih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građevina</a:t>
            </a:r>
            <a:r>
              <a:rPr lang="en-US" sz="900" dirty="0">
                <a:cs typeface="Times New Roman" panose="02020603050405020304" pitchFamily="18" charset="0"/>
              </a:rPr>
              <a:t> (</a:t>
            </a:r>
            <a:r>
              <a:rPr lang="en-US" sz="900" dirty="0" err="1">
                <a:cs typeface="Times New Roman" panose="02020603050405020304" pitchFamily="18" charset="0"/>
              </a:rPr>
              <a:t>preko</a:t>
            </a:r>
            <a:r>
              <a:rPr lang="en-US" sz="900" dirty="0">
                <a:cs typeface="Times New Roman" panose="02020603050405020304" pitchFamily="18" charset="0"/>
              </a:rPr>
              <a:t> 15 </a:t>
            </a:r>
            <a:r>
              <a:rPr lang="en-US" sz="900" dirty="0" err="1">
                <a:cs typeface="Times New Roman" panose="02020603050405020304" pitchFamily="18" charset="0"/>
              </a:rPr>
              <a:t>katova</a:t>
            </a:r>
            <a:r>
              <a:rPr lang="en-US" sz="900" dirty="0">
                <a:cs typeface="Times New Roman" panose="02020603050405020304" pitchFamily="18" charset="0"/>
              </a:rPr>
              <a:t>) </a:t>
            </a:r>
            <a:r>
              <a:rPr lang="en-US" sz="900" dirty="0" err="1">
                <a:cs typeface="Times New Roman" panose="02020603050405020304" pitchFamily="18" charset="0"/>
              </a:rPr>
              <a:t>vezan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na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periode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gradnje</a:t>
            </a:r>
            <a:r>
              <a:rPr lang="en-US" sz="900" dirty="0"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cs typeface="Times New Roman" panose="02020603050405020304" pitchFamily="18" charset="0"/>
              </a:rPr>
              <a:t>SVEUČILIŠTE</a:t>
            </a:r>
            <a:r>
              <a:rPr lang="en-US" sz="900" dirty="0">
                <a:cs typeface="Times New Roman" panose="02020603050405020304" pitchFamily="18" charset="0"/>
              </a:rPr>
              <a:t> U ZAGREBU </a:t>
            </a:r>
            <a:r>
              <a:rPr lang="en-US" sz="900" dirty="0" err="1">
                <a:cs typeface="Times New Roman" panose="02020603050405020304" pitchFamily="18" charset="0"/>
              </a:rPr>
              <a:t>GRAĐEVINSKI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FAKULTET</a:t>
            </a:r>
            <a:r>
              <a:rPr lang="en-US" sz="900" dirty="0">
                <a:cs typeface="Times New Roman" panose="02020603050405020304" pitchFamily="18" charset="0"/>
              </a:rPr>
              <a:t> i CENTAR </a:t>
            </a:r>
            <a:r>
              <a:rPr lang="en-US" sz="900" dirty="0" err="1">
                <a:cs typeface="Times New Roman" panose="02020603050405020304" pitchFamily="18" charset="0"/>
              </a:rPr>
              <a:t>GRAĐEVINSKOG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FAKULTETA</a:t>
            </a:r>
            <a:r>
              <a:rPr lang="en-US" sz="900" dirty="0">
                <a:cs typeface="Times New Roman" panose="02020603050405020304" pitchFamily="18" charset="0"/>
              </a:rPr>
              <a:t> d.o.o., Zagreb, Hrvatska</a:t>
            </a:r>
          </a:p>
          <a:p>
            <a:pPr marL="234315" indent="-234315" algn="just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900" dirty="0" err="1">
                <a:cs typeface="Times New Roman" panose="02020603050405020304" pitchFamily="18" charset="0"/>
              </a:rPr>
              <a:t>Zamolo</a:t>
            </a:r>
            <a:r>
              <a:rPr lang="en-US" sz="900" dirty="0">
                <a:cs typeface="Times New Roman" panose="02020603050405020304" pitchFamily="18" charset="0"/>
              </a:rPr>
              <a:t>, M. (2023), </a:t>
            </a:r>
            <a:r>
              <a:rPr lang="en-US" sz="900" dirty="0" err="1">
                <a:cs typeface="Times New Roman" panose="02020603050405020304" pitchFamily="18" charset="0"/>
              </a:rPr>
              <a:t>Aktivnost</a:t>
            </a:r>
            <a:r>
              <a:rPr lang="en-US" sz="900" dirty="0">
                <a:cs typeface="Times New Roman" panose="02020603050405020304" pitchFamily="18" charset="0"/>
              </a:rPr>
              <a:t> 2: </a:t>
            </a:r>
            <a:r>
              <a:rPr lang="en-US" sz="900" dirty="0" err="1">
                <a:cs typeface="Times New Roman" panose="02020603050405020304" pitchFamily="18" charset="0"/>
              </a:rPr>
              <a:t>Definiranje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potresnog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hazarda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na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području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grada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Zagreba</a:t>
            </a:r>
            <a:r>
              <a:rPr lang="en-US" sz="900" dirty="0">
                <a:cs typeface="Times New Roman" panose="02020603050405020304" pitchFamily="18" charset="0"/>
              </a:rPr>
              <a:t> -  </a:t>
            </a:r>
            <a:r>
              <a:rPr lang="en-US" sz="900" dirty="0" err="1">
                <a:cs typeface="Times New Roman" panose="02020603050405020304" pitchFamily="18" charset="0"/>
              </a:rPr>
              <a:t>Elaborat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kulturna</a:t>
            </a:r>
            <a:r>
              <a:rPr lang="en-US" sz="900" dirty="0">
                <a:cs typeface="Times New Roman" panose="02020603050405020304" pitchFamily="18" charset="0"/>
              </a:rPr>
              <a:t> dobra: </a:t>
            </a:r>
            <a:r>
              <a:rPr lang="en-US" sz="900" dirty="0" err="1">
                <a:cs typeface="Times New Roman" panose="02020603050405020304" pitchFamily="18" charset="0"/>
              </a:rPr>
              <a:t>podaci</a:t>
            </a:r>
            <a:r>
              <a:rPr lang="en-US" sz="900" dirty="0">
                <a:cs typeface="Times New Roman" panose="02020603050405020304" pitchFamily="18" charset="0"/>
              </a:rPr>
              <a:t> o </a:t>
            </a:r>
            <a:r>
              <a:rPr lang="en-US" sz="900" dirty="0" err="1">
                <a:cs typeface="Times New Roman" panose="02020603050405020304" pitchFamily="18" charset="0"/>
              </a:rPr>
              <a:t>vremenu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grdnje</a:t>
            </a:r>
            <a:r>
              <a:rPr lang="en-US" sz="900" dirty="0">
                <a:cs typeface="Times New Roman" panose="02020603050405020304" pitchFamily="18" charset="0"/>
              </a:rPr>
              <a:t>, </a:t>
            </a:r>
            <a:r>
              <a:rPr lang="en-US" sz="900" dirty="0" err="1">
                <a:cs typeface="Times New Roman" panose="02020603050405020304" pitchFamily="18" charset="0"/>
              </a:rPr>
              <a:t>konstrukcijskim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sustavima</a:t>
            </a:r>
            <a:r>
              <a:rPr lang="en-US" sz="900" dirty="0">
                <a:cs typeface="Times New Roman" panose="02020603050405020304" pitchFamily="18" charset="0"/>
              </a:rPr>
              <a:t> i </a:t>
            </a:r>
            <a:r>
              <a:rPr lang="en-US" sz="900" dirty="0" err="1">
                <a:cs typeface="Times New Roman" panose="02020603050405020304" pitchFamily="18" charset="0"/>
              </a:rPr>
              <a:t>materijalima</a:t>
            </a:r>
            <a:r>
              <a:rPr lang="en-US" sz="900" dirty="0">
                <a:cs typeface="Times New Roman" panose="02020603050405020304" pitchFamily="18" charset="0"/>
              </a:rPr>
              <a:t> i </a:t>
            </a:r>
            <a:r>
              <a:rPr lang="en-US" sz="900" dirty="0" err="1">
                <a:cs typeface="Times New Roman" panose="02020603050405020304" pitchFamily="18" charset="0"/>
              </a:rPr>
              <a:t>stupnju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zaštite</a:t>
            </a:r>
            <a:r>
              <a:rPr lang="en-US" sz="900" dirty="0">
                <a:cs typeface="Times New Roman" panose="02020603050405020304" pitchFamily="18" charset="0"/>
              </a:rPr>
              <a:t> t oštetljivosti </a:t>
            </a:r>
            <a:r>
              <a:rPr lang="en-US" sz="900" dirty="0" err="1">
                <a:cs typeface="Times New Roman" panose="02020603050405020304" pitchFamily="18" charset="0"/>
              </a:rPr>
              <a:t>građevina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uz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pregled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konzervatorske</a:t>
            </a:r>
            <a:r>
              <a:rPr lang="en-US" sz="900" dirty="0">
                <a:cs typeface="Times New Roman" panose="02020603050405020304" pitchFamily="18" charset="0"/>
              </a:rPr>
              <a:t> </a:t>
            </a:r>
            <a:r>
              <a:rPr lang="en-US" sz="900" dirty="0" err="1">
                <a:cs typeface="Times New Roman" panose="02020603050405020304" pitchFamily="18" charset="0"/>
              </a:rPr>
              <a:t>dokumentacije</a:t>
            </a:r>
            <a:r>
              <a:rPr lang="en-US" sz="900" dirty="0">
                <a:cs typeface="Times New Roman" panose="02020603050405020304" pitchFamily="18" charset="0"/>
              </a:rPr>
              <a:t>, Zagreb, Hrvatska.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EC222-2728-4A6C-6F3F-97CD749D51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</p:spTree>
    <p:extLst>
      <p:ext uri="{BB962C8B-B14F-4D97-AF65-F5344CB8AC3E}">
        <p14:creationId xmlns:p14="http://schemas.microsoft.com/office/powerpoint/2010/main" val="1730762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432" y="2601119"/>
            <a:ext cx="7205135" cy="1655762"/>
          </a:xfrm>
        </p:spPr>
        <p:txBody>
          <a:bodyPr>
            <a:normAutofit/>
          </a:bodyPr>
          <a:lstStyle/>
          <a:p>
            <a:pPr algn="ctr"/>
            <a:r>
              <a:rPr lang="hr-HR" sz="3900" b="1" dirty="0"/>
              <a:t>HVALA NA PAŽNJI!</a:t>
            </a:r>
          </a:p>
          <a:p>
            <a:pPr algn="ctr"/>
            <a:r>
              <a:rPr lang="hr-HR" sz="2200" b="1" dirty="0">
                <a:hlinkClick r:id="rId2"/>
              </a:rPr>
              <a:t>msavor@grad.hr</a:t>
            </a:r>
            <a:r>
              <a:rPr lang="hr-HR" sz="2200" b="1" dirty="0"/>
              <a:t> </a:t>
            </a:r>
          </a:p>
          <a:p>
            <a:pPr algn="ctr"/>
            <a:endParaRPr lang="hr-HR" dirty="0"/>
          </a:p>
        </p:txBody>
      </p:sp>
      <p:pic>
        <p:nvPicPr>
          <p:cNvPr id="4" name="Picture 3" descr="unizg">
            <a:extLst>
              <a:ext uri="{FF2B5EF4-FFF2-40B4-BE49-F238E27FC236}">
                <a16:creationId xmlns:a16="http://schemas.microsoft.com/office/drawing/2014/main" id="{8C9FB5CB-4B63-3130-B62D-6C0696B7F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12" y="718029"/>
            <a:ext cx="827405" cy="827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8A8835-E062-5AF6-35E4-FAB9CF4589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06160" y="703594"/>
            <a:ext cx="799071" cy="836879"/>
            <a:chOff x="707" y="1077"/>
            <a:chExt cx="991" cy="1038"/>
          </a:xfrm>
        </p:grpSpPr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9443A025-2670-264D-E718-DE4611E9BA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6" y="1211"/>
              <a:ext cx="384" cy="385"/>
            </a:xfrm>
            <a:custGeom>
              <a:avLst/>
              <a:gdLst>
                <a:gd name="T0" fmla="*/ 142 w 384"/>
                <a:gd name="T1" fmla="*/ 85 h 385"/>
                <a:gd name="T2" fmla="*/ 127 w 384"/>
                <a:gd name="T3" fmla="*/ 98 h 385"/>
                <a:gd name="T4" fmla="*/ 112 w 384"/>
                <a:gd name="T5" fmla="*/ 112 h 385"/>
                <a:gd name="T6" fmla="*/ 102 w 384"/>
                <a:gd name="T7" fmla="*/ 122 h 385"/>
                <a:gd name="T8" fmla="*/ 89 w 384"/>
                <a:gd name="T9" fmla="*/ 138 h 385"/>
                <a:gd name="T10" fmla="*/ 77 w 384"/>
                <a:gd name="T11" fmla="*/ 153 h 385"/>
                <a:gd name="T12" fmla="*/ 65 w 384"/>
                <a:gd name="T13" fmla="*/ 170 h 385"/>
                <a:gd name="T14" fmla="*/ 54 w 384"/>
                <a:gd name="T15" fmla="*/ 187 h 385"/>
                <a:gd name="T16" fmla="*/ 44 w 384"/>
                <a:gd name="T17" fmla="*/ 204 h 385"/>
                <a:gd name="T18" fmla="*/ 35 w 384"/>
                <a:gd name="T19" fmla="*/ 222 h 385"/>
                <a:gd name="T20" fmla="*/ 27 w 384"/>
                <a:gd name="T21" fmla="*/ 241 h 385"/>
                <a:gd name="T22" fmla="*/ 20 w 384"/>
                <a:gd name="T23" fmla="*/ 260 h 385"/>
                <a:gd name="T24" fmla="*/ 14 w 384"/>
                <a:gd name="T25" fmla="*/ 280 h 385"/>
                <a:gd name="T26" fmla="*/ 9 w 384"/>
                <a:gd name="T27" fmla="*/ 300 h 385"/>
                <a:gd name="T28" fmla="*/ 5 w 384"/>
                <a:gd name="T29" fmla="*/ 320 h 385"/>
                <a:gd name="T30" fmla="*/ 2 w 384"/>
                <a:gd name="T31" fmla="*/ 341 h 385"/>
                <a:gd name="T32" fmla="*/ 0 w 384"/>
                <a:gd name="T33" fmla="*/ 362 h 385"/>
                <a:gd name="T34" fmla="*/ 0 w 384"/>
                <a:gd name="T35" fmla="*/ 384 h 385"/>
                <a:gd name="T36" fmla="*/ 133 w 384"/>
                <a:gd name="T37" fmla="*/ 384 h 385"/>
                <a:gd name="T38" fmla="*/ 133 w 384"/>
                <a:gd name="T39" fmla="*/ 371 h 385"/>
                <a:gd name="T40" fmla="*/ 135 w 384"/>
                <a:gd name="T41" fmla="*/ 350 h 385"/>
                <a:gd name="T42" fmla="*/ 139 w 384"/>
                <a:gd name="T43" fmla="*/ 329 h 385"/>
                <a:gd name="T44" fmla="*/ 144 w 384"/>
                <a:gd name="T45" fmla="*/ 309 h 385"/>
                <a:gd name="T46" fmla="*/ 151 w 384"/>
                <a:gd name="T47" fmla="*/ 290 h 385"/>
                <a:gd name="T48" fmla="*/ 159 w 384"/>
                <a:gd name="T49" fmla="*/ 272 h 385"/>
                <a:gd name="T50" fmla="*/ 169 w 384"/>
                <a:gd name="T51" fmla="*/ 254 h 385"/>
                <a:gd name="T52" fmla="*/ 180 w 384"/>
                <a:gd name="T53" fmla="*/ 237 h 385"/>
                <a:gd name="T54" fmla="*/ 193 w 384"/>
                <a:gd name="T55" fmla="*/ 221 h 385"/>
                <a:gd name="T56" fmla="*/ 206 w 384"/>
                <a:gd name="T57" fmla="*/ 206 h 385"/>
                <a:gd name="T58" fmla="*/ 215 w 384"/>
                <a:gd name="T59" fmla="*/ 198 h 385"/>
                <a:gd name="T60" fmla="*/ 231 w 384"/>
                <a:gd name="T61" fmla="*/ 185 h 385"/>
                <a:gd name="T62" fmla="*/ 247 w 384"/>
                <a:gd name="T63" fmla="*/ 173 h 385"/>
                <a:gd name="T64" fmla="*/ 264 w 384"/>
                <a:gd name="T65" fmla="*/ 163 h 385"/>
                <a:gd name="T66" fmla="*/ 283 w 384"/>
                <a:gd name="T67" fmla="*/ 154 h 385"/>
                <a:gd name="T68" fmla="*/ 302 w 384"/>
                <a:gd name="T69" fmla="*/ 147 h 385"/>
                <a:gd name="T70" fmla="*/ 321 w 384"/>
                <a:gd name="T71" fmla="*/ 141 h 385"/>
                <a:gd name="T72" fmla="*/ 342 w 384"/>
                <a:gd name="T73" fmla="*/ 136 h 385"/>
                <a:gd name="T74" fmla="*/ 363 w 384"/>
                <a:gd name="T75" fmla="*/ 134 h 385"/>
                <a:gd name="T76" fmla="*/ 384 w 384"/>
                <a:gd name="T77" fmla="*/ 133 h 385"/>
                <a:gd name="T78" fmla="*/ 384 w 384"/>
                <a:gd name="T79" fmla="*/ 0 h 385"/>
                <a:gd name="T80" fmla="*/ 369 w 384"/>
                <a:gd name="T81" fmla="*/ 0 h 385"/>
                <a:gd name="T82" fmla="*/ 347 w 384"/>
                <a:gd name="T83" fmla="*/ 1 h 385"/>
                <a:gd name="T84" fmla="*/ 327 w 384"/>
                <a:gd name="T85" fmla="*/ 4 h 385"/>
                <a:gd name="T86" fmla="*/ 306 w 384"/>
                <a:gd name="T87" fmla="*/ 7 h 385"/>
                <a:gd name="T88" fmla="*/ 286 w 384"/>
                <a:gd name="T89" fmla="*/ 12 h 385"/>
                <a:gd name="T90" fmla="*/ 266 w 384"/>
                <a:gd name="T91" fmla="*/ 18 h 385"/>
                <a:gd name="T92" fmla="*/ 247 w 384"/>
                <a:gd name="T93" fmla="*/ 25 h 385"/>
                <a:gd name="T94" fmla="*/ 228 w 384"/>
                <a:gd name="T95" fmla="*/ 33 h 385"/>
                <a:gd name="T96" fmla="*/ 210 w 384"/>
                <a:gd name="T97" fmla="*/ 41 h 385"/>
                <a:gd name="T98" fmla="*/ 192 w 384"/>
                <a:gd name="T99" fmla="*/ 51 h 385"/>
                <a:gd name="T100" fmla="*/ 175 w 384"/>
                <a:gd name="T101" fmla="*/ 62 h 385"/>
                <a:gd name="T102" fmla="*/ 158 w 384"/>
                <a:gd name="T103" fmla="*/ 73 h 385"/>
                <a:gd name="T104" fmla="*/ 142 w 384"/>
                <a:gd name="T105" fmla="*/ 8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4" h="385">
                  <a:moveTo>
                    <a:pt x="142" y="85"/>
                  </a:moveTo>
                  <a:lnTo>
                    <a:pt x="127" y="98"/>
                  </a:lnTo>
                  <a:lnTo>
                    <a:pt x="112" y="112"/>
                  </a:lnTo>
                  <a:lnTo>
                    <a:pt x="102" y="122"/>
                  </a:lnTo>
                  <a:lnTo>
                    <a:pt x="89" y="138"/>
                  </a:lnTo>
                  <a:lnTo>
                    <a:pt x="77" y="153"/>
                  </a:lnTo>
                  <a:lnTo>
                    <a:pt x="65" y="170"/>
                  </a:lnTo>
                  <a:lnTo>
                    <a:pt x="54" y="187"/>
                  </a:lnTo>
                  <a:lnTo>
                    <a:pt x="44" y="204"/>
                  </a:lnTo>
                  <a:lnTo>
                    <a:pt x="35" y="222"/>
                  </a:lnTo>
                  <a:lnTo>
                    <a:pt x="27" y="241"/>
                  </a:lnTo>
                  <a:lnTo>
                    <a:pt x="20" y="260"/>
                  </a:lnTo>
                  <a:lnTo>
                    <a:pt x="14" y="280"/>
                  </a:lnTo>
                  <a:lnTo>
                    <a:pt x="9" y="300"/>
                  </a:lnTo>
                  <a:lnTo>
                    <a:pt x="5" y="320"/>
                  </a:lnTo>
                  <a:lnTo>
                    <a:pt x="2" y="341"/>
                  </a:lnTo>
                  <a:lnTo>
                    <a:pt x="0" y="362"/>
                  </a:lnTo>
                  <a:lnTo>
                    <a:pt x="0" y="384"/>
                  </a:lnTo>
                  <a:lnTo>
                    <a:pt x="133" y="384"/>
                  </a:lnTo>
                  <a:lnTo>
                    <a:pt x="133" y="371"/>
                  </a:lnTo>
                  <a:lnTo>
                    <a:pt x="135" y="350"/>
                  </a:lnTo>
                  <a:lnTo>
                    <a:pt x="139" y="329"/>
                  </a:lnTo>
                  <a:lnTo>
                    <a:pt x="144" y="309"/>
                  </a:lnTo>
                  <a:lnTo>
                    <a:pt x="151" y="290"/>
                  </a:lnTo>
                  <a:lnTo>
                    <a:pt x="159" y="272"/>
                  </a:lnTo>
                  <a:lnTo>
                    <a:pt x="169" y="254"/>
                  </a:lnTo>
                  <a:lnTo>
                    <a:pt x="180" y="237"/>
                  </a:lnTo>
                  <a:lnTo>
                    <a:pt x="193" y="221"/>
                  </a:lnTo>
                  <a:lnTo>
                    <a:pt x="206" y="206"/>
                  </a:lnTo>
                  <a:lnTo>
                    <a:pt x="215" y="198"/>
                  </a:lnTo>
                  <a:lnTo>
                    <a:pt x="231" y="185"/>
                  </a:lnTo>
                  <a:lnTo>
                    <a:pt x="247" y="173"/>
                  </a:lnTo>
                  <a:lnTo>
                    <a:pt x="264" y="163"/>
                  </a:lnTo>
                  <a:lnTo>
                    <a:pt x="283" y="154"/>
                  </a:lnTo>
                  <a:lnTo>
                    <a:pt x="302" y="147"/>
                  </a:lnTo>
                  <a:lnTo>
                    <a:pt x="321" y="141"/>
                  </a:lnTo>
                  <a:lnTo>
                    <a:pt x="342" y="136"/>
                  </a:lnTo>
                  <a:lnTo>
                    <a:pt x="363" y="134"/>
                  </a:lnTo>
                  <a:lnTo>
                    <a:pt x="384" y="133"/>
                  </a:lnTo>
                  <a:lnTo>
                    <a:pt x="384" y="0"/>
                  </a:lnTo>
                  <a:lnTo>
                    <a:pt x="369" y="0"/>
                  </a:lnTo>
                  <a:lnTo>
                    <a:pt x="347" y="1"/>
                  </a:lnTo>
                  <a:lnTo>
                    <a:pt x="327" y="4"/>
                  </a:lnTo>
                  <a:lnTo>
                    <a:pt x="306" y="7"/>
                  </a:lnTo>
                  <a:lnTo>
                    <a:pt x="286" y="12"/>
                  </a:lnTo>
                  <a:lnTo>
                    <a:pt x="266" y="18"/>
                  </a:lnTo>
                  <a:lnTo>
                    <a:pt x="247" y="25"/>
                  </a:lnTo>
                  <a:lnTo>
                    <a:pt x="228" y="33"/>
                  </a:lnTo>
                  <a:lnTo>
                    <a:pt x="210" y="41"/>
                  </a:lnTo>
                  <a:lnTo>
                    <a:pt x="192" y="51"/>
                  </a:lnTo>
                  <a:lnTo>
                    <a:pt x="175" y="62"/>
                  </a:lnTo>
                  <a:lnTo>
                    <a:pt x="158" y="73"/>
                  </a:lnTo>
                  <a:lnTo>
                    <a:pt x="142" y="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5D3C67-360E-16F3-6490-75F6D942F7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10" y="1596"/>
              <a:ext cx="131" cy="17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2F5F2A-3F7A-2587-0B53-762A87D784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2" y="1211"/>
              <a:ext cx="356" cy="131"/>
            </a:xfrm>
            <a:prstGeom prst="rect">
              <a:avLst/>
            </a:prstGeom>
            <a:solidFill>
              <a:srgbClr val="A7A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B6E335-BE97-E64F-C29D-6060F7CB33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2" y="1463"/>
              <a:ext cx="178" cy="131"/>
            </a:xfrm>
            <a:prstGeom prst="rect">
              <a:avLst/>
            </a:prstGeom>
            <a:solidFill>
              <a:srgbClr val="F26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E426512D-2D7D-0A62-32C4-95F36BEA9C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1" y="1077"/>
              <a:ext cx="0" cy="1038"/>
            </a:xfrm>
            <a:custGeom>
              <a:avLst/>
              <a:gdLst>
                <a:gd name="T0" fmla="*/ 0 h 1038"/>
                <a:gd name="T1" fmla="*/ 1038 h 103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1038">
                  <a:moveTo>
                    <a:pt x="0" y="0"/>
                  </a:moveTo>
                  <a:lnTo>
                    <a:pt x="0" y="1038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4" name="Freeform 31">
              <a:extLst>
                <a:ext uri="{FF2B5EF4-FFF2-40B4-BE49-F238E27FC236}">
                  <a16:creationId xmlns:a16="http://schemas.microsoft.com/office/drawing/2014/main" id="{B14B59BB-5538-5E50-7E02-0E1BADAA0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7" y="1596"/>
              <a:ext cx="634" cy="0"/>
            </a:xfrm>
            <a:custGeom>
              <a:avLst/>
              <a:gdLst>
                <a:gd name="T0" fmla="*/ 0 w 634"/>
                <a:gd name="T1" fmla="*/ 634 w 63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634">
                  <a:moveTo>
                    <a:pt x="0" y="0"/>
                  </a:moveTo>
                  <a:lnTo>
                    <a:pt x="634" y="0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D7ED0E08-31FC-0708-FC8B-BDBDB904C5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6" y="1596"/>
              <a:ext cx="383" cy="384"/>
            </a:xfrm>
            <a:custGeom>
              <a:avLst/>
              <a:gdLst>
                <a:gd name="T0" fmla="*/ 0 w 384"/>
                <a:gd name="T1" fmla="*/ 0 h 384"/>
                <a:gd name="T2" fmla="*/ 0 w 384"/>
                <a:gd name="T3" fmla="*/ 0 h 384"/>
                <a:gd name="T4" fmla="*/ 0 w 384"/>
                <a:gd name="T5" fmla="*/ 21 h 384"/>
                <a:gd name="T6" fmla="*/ 2 w 384"/>
                <a:gd name="T7" fmla="*/ 42 h 384"/>
                <a:gd name="T8" fmla="*/ 5 w 384"/>
                <a:gd name="T9" fmla="*/ 63 h 384"/>
                <a:gd name="T10" fmla="*/ 9 w 384"/>
                <a:gd name="T11" fmla="*/ 83 h 384"/>
                <a:gd name="T12" fmla="*/ 14 w 384"/>
                <a:gd name="T13" fmla="*/ 103 h 384"/>
                <a:gd name="T14" fmla="*/ 20 w 384"/>
                <a:gd name="T15" fmla="*/ 123 h 384"/>
                <a:gd name="T16" fmla="*/ 27 w 384"/>
                <a:gd name="T17" fmla="*/ 142 h 384"/>
                <a:gd name="T18" fmla="*/ 35 w 384"/>
                <a:gd name="T19" fmla="*/ 161 h 384"/>
                <a:gd name="T20" fmla="*/ 44 w 384"/>
                <a:gd name="T21" fmla="*/ 179 h 384"/>
                <a:gd name="T22" fmla="*/ 54 w 384"/>
                <a:gd name="T23" fmla="*/ 197 h 384"/>
                <a:gd name="T24" fmla="*/ 65 w 384"/>
                <a:gd name="T25" fmla="*/ 214 h 384"/>
                <a:gd name="T26" fmla="*/ 77 w 384"/>
                <a:gd name="T27" fmla="*/ 230 h 384"/>
                <a:gd name="T28" fmla="*/ 89 w 384"/>
                <a:gd name="T29" fmla="*/ 246 h 384"/>
                <a:gd name="T30" fmla="*/ 102 w 384"/>
                <a:gd name="T31" fmla="*/ 261 h 384"/>
                <a:gd name="T32" fmla="*/ 112 w 384"/>
                <a:gd name="T33" fmla="*/ 271 h 384"/>
                <a:gd name="T34" fmla="*/ 127 w 384"/>
                <a:gd name="T35" fmla="*/ 285 h 384"/>
                <a:gd name="T36" fmla="*/ 142 w 384"/>
                <a:gd name="T37" fmla="*/ 298 h 384"/>
                <a:gd name="T38" fmla="*/ 158 w 384"/>
                <a:gd name="T39" fmla="*/ 310 h 384"/>
                <a:gd name="T40" fmla="*/ 174 w 384"/>
                <a:gd name="T41" fmla="*/ 322 h 384"/>
                <a:gd name="T42" fmla="*/ 193 w 384"/>
                <a:gd name="T43" fmla="*/ 332 h 384"/>
                <a:gd name="T44" fmla="*/ 210 w 384"/>
                <a:gd name="T45" fmla="*/ 342 h 384"/>
                <a:gd name="T46" fmla="*/ 229 w 384"/>
                <a:gd name="T47" fmla="*/ 351 h 384"/>
                <a:gd name="T48" fmla="*/ 248 w 384"/>
                <a:gd name="T49" fmla="*/ 359 h 384"/>
                <a:gd name="T50" fmla="*/ 267 w 384"/>
                <a:gd name="T51" fmla="*/ 365 h 384"/>
                <a:gd name="T52" fmla="*/ 287 w 384"/>
                <a:gd name="T53" fmla="*/ 371 h 384"/>
                <a:gd name="T54" fmla="*/ 307 w 384"/>
                <a:gd name="T55" fmla="*/ 376 h 384"/>
                <a:gd name="T56" fmla="*/ 327 w 384"/>
                <a:gd name="T57" fmla="*/ 380 h 384"/>
                <a:gd name="T58" fmla="*/ 348 w 384"/>
                <a:gd name="T59" fmla="*/ 382 h 384"/>
                <a:gd name="T60" fmla="*/ 370 w 384"/>
                <a:gd name="T61" fmla="*/ 384 h 384"/>
                <a:gd name="T62" fmla="*/ 384 w 384"/>
                <a:gd name="T63" fmla="*/ 384 h 384"/>
                <a:gd name="T64" fmla="*/ 384 w 384"/>
                <a:gd name="T65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2" y="42"/>
                  </a:lnTo>
                  <a:lnTo>
                    <a:pt x="5" y="63"/>
                  </a:lnTo>
                  <a:lnTo>
                    <a:pt x="9" y="83"/>
                  </a:lnTo>
                  <a:lnTo>
                    <a:pt x="14" y="103"/>
                  </a:lnTo>
                  <a:lnTo>
                    <a:pt x="20" y="123"/>
                  </a:lnTo>
                  <a:lnTo>
                    <a:pt x="27" y="142"/>
                  </a:lnTo>
                  <a:lnTo>
                    <a:pt x="35" y="161"/>
                  </a:lnTo>
                  <a:lnTo>
                    <a:pt x="44" y="179"/>
                  </a:lnTo>
                  <a:lnTo>
                    <a:pt x="54" y="197"/>
                  </a:lnTo>
                  <a:lnTo>
                    <a:pt x="65" y="214"/>
                  </a:lnTo>
                  <a:lnTo>
                    <a:pt x="77" y="230"/>
                  </a:lnTo>
                  <a:lnTo>
                    <a:pt x="89" y="246"/>
                  </a:lnTo>
                  <a:lnTo>
                    <a:pt x="102" y="261"/>
                  </a:lnTo>
                  <a:lnTo>
                    <a:pt x="112" y="271"/>
                  </a:lnTo>
                  <a:lnTo>
                    <a:pt x="127" y="285"/>
                  </a:lnTo>
                  <a:lnTo>
                    <a:pt x="142" y="298"/>
                  </a:lnTo>
                  <a:lnTo>
                    <a:pt x="158" y="310"/>
                  </a:lnTo>
                  <a:lnTo>
                    <a:pt x="174" y="322"/>
                  </a:lnTo>
                  <a:lnTo>
                    <a:pt x="193" y="332"/>
                  </a:lnTo>
                  <a:lnTo>
                    <a:pt x="210" y="342"/>
                  </a:lnTo>
                  <a:lnTo>
                    <a:pt x="229" y="351"/>
                  </a:lnTo>
                  <a:lnTo>
                    <a:pt x="248" y="359"/>
                  </a:lnTo>
                  <a:lnTo>
                    <a:pt x="267" y="365"/>
                  </a:lnTo>
                  <a:lnTo>
                    <a:pt x="287" y="371"/>
                  </a:lnTo>
                  <a:lnTo>
                    <a:pt x="307" y="376"/>
                  </a:lnTo>
                  <a:lnTo>
                    <a:pt x="327" y="380"/>
                  </a:lnTo>
                  <a:lnTo>
                    <a:pt x="348" y="382"/>
                  </a:lnTo>
                  <a:lnTo>
                    <a:pt x="370" y="384"/>
                  </a:lnTo>
                  <a:lnTo>
                    <a:pt x="384" y="384"/>
                  </a:lnTo>
                </a:path>
              </a:pathLst>
            </a:custGeom>
            <a:noFill/>
            <a:ln w="274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r-HR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777F557-B253-8A39-E341-33C81BF3D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327" y="703594"/>
            <a:ext cx="2681016" cy="836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032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84" y="906463"/>
            <a:ext cx="9373129" cy="4525962"/>
          </a:xfrm>
        </p:spPr>
        <p:txBody>
          <a:bodyPr/>
          <a:lstStyle/>
          <a:p>
            <a:r>
              <a:rPr lang="en-US" dirty="0" err="1">
                <a:solidFill>
                  <a:srgbClr val="F5750B"/>
                </a:solidFill>
              </a:rPr>
              <a:t>deterministički</a:t>
            </a:r>
            <a:r>
              <a:rPr lang="en-US" dirty="0">
                <a:solidFill>
                  <a:srgbClr val="F5750B"/>
                </a:solidFill>
              </a:rPr>
              <a:t> </a:t>
            </a:r>
            <a:r>
              <a:rPr lang="en-US" dirty="0" err="1">
                <a:solidFill>
                  <a:srgbClr val="F5750B"/>
                </a:solidFill>
              </a:rPr>
              <a:t>scenariji</a:t>
            </a:r>
            <a:r>
              <a:rPr lang="en-US" dirty="0">
                <a:solidFill>
                  <a:srgbClr val="F5750B"/>
                </a:solidFill>
              </a:rPr>
              <a:t> </a:t>
            </a:r>
            <a:r>
              <a:rPr lang="en-US" dirty="0" err="1">
                <a:solidFill>
                  <a:srgbClr val="F5750B"/>
                </a:solidFill>
              </a:rPr>
              <a:t>temeljeni</a:t>
            </a:r>
            <a:r>
              <a:rPr lang="en-US" dirty="0">
                <a:solidFill>
                  <a:srgbClr val="F5750B"/>
                </a:solidFill>
              </a:rPr>
              <a:t> </a:t>
            </a:r>
            <a:r>
              <a:rPr lang="en-US" dirty="0" err="1">
                <a:solidFill>
                  <a:srgbClr val="F5750B"/>
                </a:solidFill>
              </a:rPr>
              <a:t>na</a:t>
            </a:r>
            <a:r>
              <a:rPr lang="en-US" dirty="0">
                <a:solidFill>
                  <a:srgbClr val="F5750B"/>
                </a:solidFill>
              </a:rPr>
              <a:t> </a:t>
            </a:r>
            <a:r>
              <a:rPr lang="en-US" dirty="0" err="1">
                <a:solidFill>
                  <a:srgbClr val="F5750B"/>
                </a:solidFill>
              </a:rPr>
              <a:t>povijesnim</a:t>
            </a:r>
            <a:r>
              <a:rPr lang="en-US" dirty="0">
                <a:solidFill>
                  <a:srgbClr val="F5750B"/>
                </a:solidFill>
              </a:rPr>
              <a:t> </a:t>
            </a:r>
            <a:r>
              <a:rPr lang="en-US" dirty="0" err="1">
                <a:solidFill>
                  <a:srgbClr val="F5750B"/>
                </a:solidFill>
              </a:rPr>
              <a:t>potresima</a:t>
            </a:r>
            <a:endParaRPr lang="en-US" dirty="0">
              <a:solidFill>
                <a:srgbClr val="F5750B"/>
              </a:solidFill>
            </a:endParaRPr>
          </a:p>
          <a:p>
            <a:pPr lvl="1"/>
            <a:r>
              <a:rPr lang="hr-HR" sz="1800" dirty="0"/>
              <a:t>pretpostavljeno je da nastaju na </a:t>
            </a:r>
            <a:r>
              <a:rPr lang="hr-HR" sz="1800" dirty="0" err="1"/>
              <a:t>Sj</a:t>
            </a:r>
            <a:r>
              <a:rPr lang="en-US" sz="1800" dirty="0"/>
              <a:t>.</a:t>
            </a:r>
            <a:r>
              <a:rPr lang="hr-HR" sz="1800" dirty="0"/>
              <a:t> rubnom medvedničkom</a:t>
            </a:r>
            <a:r>
              <a:rPr lang="en-US" sz="1800" dirty="0"/>
              <a:t> </a:t>
            </a:r>
            <a:r>
              <a:rPr lang="hr-HR" sz="1800" dirty="0"/>
              <a:t>rasjedu</a:t>
            </a:r>
            <a:endParaRPr lang="en-US" sz="1800" dirty="0"/>
          </a:p>
          <a:p>
            <a:pPr lvl="1"/>
            <a:r>
              <a:rPr lang="en-US" sz="1800" dirty="0"/>
              <a:t>p</a:t>
            </a:r>
            <a:r>
              <a:rPr lang="hr-HR" sz="1800" dirty="0" err="1"/>
              <a:t>odaci</a:t>
            </a:r>
            <a:r>
              <a:rPr lang="hr-HR" sz="1800" dirty="0"/>
              <a:t> o potresu iz 2020. godine su zadani prema (Herak i dr., </a:t>
            </a:r>
            <a:r>
              <a:rPr lang="hr-HR" sz="1800" dirty="0" err="1"/>
              <a:t>2021a</a:t>
            </a:r>
            <a:r>
              <a:rPr lang="hr-HR" sz="1800" dirty="0"/>
              <a:t>) </a:t>
            </a:r>
            <a:endParaRPr lang="en-US" sz="1800" dirty="0"/>
          </a:p>
          <a:p>
            <a:pPr lvl="1"/>
            <a:r>
              <a:rPr lang="en-US" sz="1800" dirty="0"/>
              <a:t>p</a:t>
            </a:r>
            <a:r>
              <a:rPr lang="hr-HR" sz="1800" dirty="0" err="1"/>
              <a:t>odaci</a:t>
            </a:r>
            <a:r>
              <a:rPr lang="hr-HR" sz="1800" dirty="0"/>
              <a:t> o potresu iz </a:t>
            </a:r>
            <a:r>
              <a:rPr lang="en-US" sz="1800" dirty="0"/>
              <a:t>1880</a:t>
            </a:r>
            <a:r>
              <a:rPr lang="hr-HR" sz="1800" dirty="0"/>
              <a:t>. godine su zadani prema (Herak i dr., </a:t>
            </a:r>
            <a:r>
              <a:rPr lang="hr-HR" sz="1800" dirty="0" err="1"/>
              <a:t>2021b</a:t>
            </a:r>
            <a:r>
              <a:rPr lang="hr-HR" sz="1800" dirty="0"/>
              <a:t>) s pretpostavljenom gornjom vrijednošću procijenjene magnitude od 6,3</a:t>
            </a:r>
            <a:endParaRPr lang="en-US" sz="1800" dirty="0"/>
          </a:p>
          <a:p>
            <a:pPr lvl="1"/>
            <a:r>
              <a:rPr lang="en-US" sz="1800" dirty="0"/>
              <a:t>k</a:t>
            </a:r>
            <a:r>
              <a:rPr lang="hr-HR" sz="1800" dirty="0" err="1"/>
              <a:t>orišteno</a:t>
            </a:r>
            <a:r>
              <a:rPr lang="hr-HR" sz="1800" dirty="0"/>
              <a:t> je istih 6 </a:t>
            </a:r>
            <a:r>
              <a:rPr lang="hr-HR" sz="1800" dirty="0" err="1"/>
              <a:t>atenuacijskih</a:t>
            </a:r>
            <a:r>
              <a:rPr lang="hr-HR" sz="1800" dirty="0"/>
              <a:t> jednadžbi za predviđanje gibanja tla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7641" y="852407"/>
            <a:ext cx="2692230" cy="1146336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9417641" y="814983"/>
            <a:ext cx="676759" cy="1229817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70A2E6-148D-5296-2978-8F151CB2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3" y="157163"/>
            <a:ext cx="9617076" cy="431800"/>
          </a:xfrm>
        </p:spPr>
        <p:txBody>
          <a:bodyPr/>
          <a:lstStyle/>
          <a:p>
            <a:r>
              <a:rPr lang="hr-HR" dirty="0"/>
              <a:t>ulazni podaci</a:t>
            </a:r>
            <a:r>
              <a:rPr lang="en-US" dirty="0"/>
              <a:t>: </a:t>
            </a:r>
            <a:r>
              <a:rPr lang="en-US" cap="none" dirty="0" err="1"/>
              <a:t>Potresna</a:t>
            </a:r>
            <a:r>
              <a:rPr lang="en-US" cap="none" dirty="0"/>
              <a:t> </a:t>
            </a:r>
            <a:r>
              <a:rPr lang="en-US" cap="none" dirty="0" err="1"/>
              <a:t>opasnost</a:t>
            </a:r>
            <a:r>
              <a:rPr lang="en-US" cap="none" dirty="0"/>
              <a:t> (</a:t>
            </a:r>
            <a:r>
              <a:rPr lang="en-US" cap="none" dirty="0" err="1"/>
              <a:t>seizmički</a:t>
            </a:r>
            <a:r>
              <a:rPr lang="en-US" cap="none" dirty="0"/>
              <a:t> hazard)</a:t>
            </a:r>
            <a:endParaRPr lang="hr-HR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295573D-8890-941A-1AEB-B4F14DC5C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4D07400-D8EE-45D2-E5C4-650D1FF34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9600" y="3892787"/>
            <a:ext cx="2489110" cy="61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600" dirty="0" err="1"/>
              <a:t>Prosječna</a:t>
            </a:r>
            <a:r>
              <a:rPr lang="hr-HR" sz="1600" dirty="0"/>
              <a:t> vrijednost PGA (g)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BA1BE6-75F4-5BF9-4CFA-2B5FCACA9D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53989" y="2945449"/>
            <a:ext cx="3267939" cy="3566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901FAE-5786-1B88-4A46-7FFBDEC8A1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1928" y="2913487"/>
            <a:ext cx="3267939" cy="35633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7855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4" y="906463"/>
            <a:ext cx="9989060" cy="4525962"/>
          </a:xfrm>
        </p:spPr>
        <p:txBody>
          <a:bodyPr/>
          <a:lstStyle/>
          <a:p>
            <a:r>
              <a:rPr lang="en-US" sz="1800" dirty="0" err="1"/>
              <a:t>razmjer</a:t>
            </a:r>
            <a:r>
              <a:rPr lang="en-US" sz="1800" dirty="0"/>
              <a:t> </a:t>
            </a:r>
            <a:r>
              <a:rPr lang="en-US" sz="1800" dirty="0" err="1"/>
              <a:t>ljudske</a:t>
            </a:r>
            <a:r>
              <a:rPr lang="en-US" sz="1800" dirty="0"/>
              <a:t> </a:t>
            </a:r>
            <a:r>
              <a:rPr lang="en-US" sz="1800" dirty="0" err="1"/>
              <a:t>aktivnosti</a:t>
            </a:r>
            <a:r>
              <a:rPr lang="en-US" sz="1800" dirty="0"/>
              <a:t> (</a:t>
            </a:r>
            <a:r>
              <a:rPr lang="en-US" sz="1800" dirty="0" err="1"/>
              <a:t>primjerice</a:t>
            </a:r>
            <a:r>
              <a:rPr lang="en-US" sz="1800" dirty="0"/>
              <a:t> </a:t>
            </a:r>
            <a:r>
              <a:rPr lang="en-US" sz="1800" dirty="0" err="1"/>
              <a:t>prisutnost</a:t>
            </a:r>
            <a:r>
              <a:rPr lang="en-US" sz="1800" dirty="0"/>
              <a:t> </a:t>
            </a:r>
            <a:r>
              <a:rPr lang="en-US" sz="1800" dirty="0" err="1"/>
              <a:t>građevina</a:t>
            </a:r>
            <a:r>
              <a:rPr lang="en-US" sz="1800" dirty="0"/>
              <a:t>) u </a:t>
            </a:r>
            <a:r>
              <a:rPr lang="en-US" sz="1800" dirty="0" err="1"/>
              <a:t>područjima</a:t>
            </a:r>
            <a:r>
              <a:rPr lang="en-US" sz="1800" dirty="0"/>
              <a:t> </a:t>
            </a:r>
            <a:r>
              <a:rPr lang="en-US" sz="1800" dirty="0" err="1"/>
              <a:t>izloženim</a:t>
            </a:r>
            <a:r>
              <a:rPr lang="en-US" sz="1800" dirty="0"/>
              <a:t> </a:t>
            </a:r>
            <a:r>
              <a:rPr lang="en-US" sz="1800" dirty="0" err="1"/>
              <a:t>potresima</a:t>
            </a:r>
            <a:r>
              <a:rPr lang="en-US" sz="1800" dirty="0"/>
              <a:t>; </a:t>
            </a:r>
            <a:r>
              <a:rPr lang="en-US" sz="1800" dirty="0" err="1"/>
              <a:t>najvažniji</a:t>
            </a:r>
            <a:r>
              <a:rPr lang="en-US" sz="1800" dirty="0"/>
              <a:t> </a:t>
            </a:r>
            <a:r>
              <a:rPr lang="en-US" sz="1800" dirty="0" err="1"/>
              <a:t>dio</a:t>
            </a:r>
            <a:r>
              <a:rPr lang="en-US" sz="1800" dirty="0"/>
              <a:t> </a:t>
            </a:r>
            <a:r>
              <a:rPr lang="en-US" sz="1800" dirty="0" err="1"/>
              <a:t>podataka</a:t>
            </a:r>
            <a:r>
              <a:rPr lang="en-US" sz="1800" dirty="0"/>
              <a:t> o </a:t>
            </a:r>
            <a:r>
              <a:rPr lang="en-US" sz="1800" dirty="0" err="1"/>
              <a:t>izloženosti</a:t>
            </a:r>
            <a:r>
              <a:rPr lang="en-US" sz="1800" dirty="0"/>
              <a:t> - </a:t>
            </a:r>
            <a:r>
              <a:rPr lang="en-US" sz="1800" dirty="0" err="1"/>
              <a:t>postojeće</a:t>
            </a:r>
            <a:r>
              <a:rPr lang="en-US" sz="1800" dirty="0"/>
              <a:t> </a:t>
            </a:r>
            <a:r>
              <a:rPr lang="en-US" sz="1800" dirty="0" err="1"/>
              <a:t>zgrade</a:t>
            </a:r>
            <a:r>
              <a:rPr lang="en-US" sz="1800" dirty="0"/>
              <a:t> </a:t>
            </a:r>
          </a:p>
          <a:p>
            <a:r>
              <a:rPr lang="en-US" sz="1800" dirty="0" err="1">
                <a:solidFill>
                  <a:srgbClr val="F5750B"/>
                </a:solidFill>
              </a:rPr>
              <a:t>baza</a:t>
            </a:r>
            <a:r>
              <a:rPr lang="en-US" sz="1800" dirty="0">
                <a:solidFill>
                  <a:srgbClr val="F5750B"/>
                </a:solidFill>
              </a:rPr>
              <a:t> </a:t>
            </a:r>
            <a:r>
              <a:rPr lang="en-US" sz="1800" dirty="0" err="1">
                <a:solidFill>
                  <a:srgbClr val="F5750B"/>
                </a:solidFill>
              </a:rPr>
              <a:t>podataka</a:t>
            </a:r>
            <a:r>
              <a:rPr lang="en-US" sz="1800" dirty="0">
                <a:solidFill>
                  <a:srgbClr val="F5750B"/>
                </a:solidFill>
              </a:rPr>
              <a:t> o </a:t>
            </a:r>
            <a:r>
              <a:rPr lang="en-US" sz="1800" dirty="0" err="1">
                <a:solidFill>
                  <a:srgbClr val="F5750B"/>
                </a:solidFill>
              </a:rPr>
              <a:t>zgradama</a:t>
            </a:r>
            <a:r>
              <a:rPr lang="en-US" sz="1800" dirty="0">
                <a:solidFill>
                  <a:srgbClr val="F5750B"/>
                </a:solidFill>
              </a:rPr>
              <a:t> </a:t>
            </a:r>
            <a:r>
              <a:rPr lang="en-US" sz="1800" dirty="0"/>
              <a:t>(</a:t>
            </a:r>
            <a:r>
              <a:rPr lang="en-US" sz="1800" dirty="0" err="1"/>
              <a:t>prikupljanje</a:t>
            </a:r>
            <a:r>
              <a:rPr lang="en-US" sz="1800" dirty="0"/>
              <a:t> </a:t>
            </a:r>
            <a:r>
              <a:rPr lang="en-US" sz="1800" dirty="0" err="1"/>
              <a:t>atributa</a:t>
            </a:r>
            <a:r>
              <a:rPr lang="en-US" sz="1800" dirty="0"/>
              <a:t> za </a:t>
            </a:r>
            <a:r>
              <a:rPr lang="en-US" sz="1800" dirty="0" err="1"/>
              <a:t>svaku</a:t>
            </a:r>
            <a:r>
              <a:rPr lang="en-US" sz="1800" dirty="0"/>
              <a:t> </a:t>
            </a:r>
            <a:r>
              <a:rPr lang="en-US" sz="1800" dirty="0" err="1"/>
              <a:t>zgradu</a:t>
            </a:r>
            <a:r>
              <a:rPr lang="en-US" sz="1800" dirty="0"/>
              <a:t>)</a:t>
            </a:r>
            <a:endParaRPr lang="hr-HR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70A2E6-148D-5296-2978-8F151CB2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3" y="157163"/>
            <a:ext cx="9617076" cy="431800"/>
          </a:xfrm>
        </p:spPr>
        <p:txBody>
          <a:bodyPr/>
          <a:lstStyle/>
          <a:p>
            <a:r>
              <a:rPr lang="hr-HR" dirty="0"/>
              <a:t>ulazni podaci</a:t>
            </a:r>
            <a:r>
              <a:rPr lang="en-US" dirty="0"/>
              <a:t>: </a:t>
            </a:r>
            <a:r>
              <a:rPr lang="en-US" cap="none" dirty="0" err="1"/>
              <a:t>Izloženost</a:t>
            </a:r>
            <a:r>
              <a:rPr lang="hr-HR" cap="none" dirty="0"/>
              <a:t> (zgrade i stanovništvo)</a:t>
            </a:r>
          </a:p>
        </p:txBody>
      </p:sp>
      <p:pic>
        <p:nvPicPr>
          <p:cNvPr id="6" name="Picture 5" descr="A map of the state of croatia&#10;&#10;Description automatically generated">
            <a:extLst>
              <a:ext uri="{FF2B5EF4-FFF2-40B4-BE49-F238E27FC236}">
                <a16:creationId xmlns:a16="http://schemas.microsoft.com/office/drawing/2014/main" id="{F129F6B4-48CD-435D-F35B-B2A6919E9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720" y="1980000"/>
            <a:ext cx="4194771" cy="4370400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295573D-8890-941A-1AEB-B4F14DC5C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pic>
        <p:nvPicPr>
          <p:cNvPr id="9" name="Picture 8" descr="A map with blue dots&#10;&#10;Description automatically generated">
            <a:extLst>
              <a:ext uri="{FF2B5EF4-FFF2-40B4-BE49-F238E27FC236}">
                <a16:creationId xmlns:a16="http://schemas.microsoft.com/office/drawing/2014/main" id="{DC007DE6-DC68-6139-98D3-8F512DFF2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0" y="1962301"/>
            <a:ext cx="4243710" cy="4388701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47654C84-D3F7-8043-F37C-EDC82D254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994" y="1962301"/>
            <a:ext cx="2574326" cy="2659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600" b="1" dirty="0"/>
              <a:t>Model </a:t>
            </a:r>
            <a:r>
              <a:rPr lang="en-US" sz="1600" b="1" dirty="0" err="1"/>
              <a:t>izloženosti</a:t>
            </a:r>
            <a:r>
              <a:rPr lang="en-US" sz="1600" b="1" dirty="0"/>
              <a:t>:</a:t>
            </a:r>
          </a:p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hr-HR" sz="1600" dirty="0"/>
              <a:t>135.682 zgrada</a:t>
            </a:r>
            <a:r>
              <a:rPr lang="en-US" sz="1600" dirty="0"/>
              <a:t> s </a:t>
            </a:r>
            <a:r>
              <a:rPr lang="en-US" sz="1600" dirty="0" err="1"/>
              <a:t>ukupnom</a:t>
            </a:r>
            <a:r>
              <a:rPr lang="hr-HR" sz="1600" dirty="0"/>
              <a:t> </a:t>
            </a:r>
            <a:r>
              <a:rPr lang="en-US" sz="1600" dirty="0" err="1"/>
              <a:t>površinom</a:t>
            </a:r>
            <a:r>
              <a:rPr lang="en-US" sz="1600" dirty="0"/>
              <a:t> od </a:t>
            </a:r>
            <a:r>
              <a:rPr lang="en-US" sz="1600" dirty="0" err="1"/>
              <a:t>oko</a:t>
            </a:r>
            <a:r>
              <a:rPr lang="en-US" sz="1600" dirty="0"/>
              <a:t> 57,5 </a:t>
            </a:r>
            <a:r>
              <a:rPr lang="en-US" sz="1600" dirty="0" err="1"/>
              <a:t>milijuna</a:t>
            </a:r>
            <a:r>
              <a:rPr lang="en-US" sz="1600" dirty="0"/>
              <a:t> m</a:t>
            </a:r>
            <a:r>
              <a:rPr lang="en-US" sz="1600" baseline="30000" dirty="0"/>
              <a:t>2</a:t>
            </a:r>
          </a:p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600" dirty="0" err="1"/>
              <a:t>trošak</a:t>
            </a:r>
            <a:r>
              <a:rPr lang="en-US" sz="1600" dirty="0"/>
              <a:t> </a:t>
            </a:r>
            <a:r>
              <a:rPr lang="en-US" sz="1600" dirty="0" err="1"/>
              <a:t>zamjene</a:t>
            </a:r>
            <a:r>
              <a:rPr lang="en-US" sz="1600" dirty="0"/>
              <a:t> od 86 </a:t>
            </a:r>
            <a:r>
              <a:rPr lang="en-US" sz="1600" dirty="0" err="1"/>
              <a:t>milijarde</a:t>
            </a:r>
            <a:r>
              <a:rPr lang="en-US" sz="1600" dirty="0"/>
              <a:t> EUR</a:t>
            </a:r>
          </a:p>
          <a:p>
            <a:pPr indent="-28575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1600" dirty="0" err="1"/>
              <a:t>oko</a:t>
            </a:r>
            <a:r>
              <a:rPr lang="en-US" sz="1600" dirty="0"/>
              <a:t> 790.000 </a:t>
            </a:r>
            <a:r>
              <a:rPr lang="en-US" sz="1600" dirty="0" err="1"/>
              <a:t>stanovnika</a:t>
            </a:r>
            <a:endParaRPr lang="en-US" sz="1600" dirty="0"/>
          </a:p>
          <a:p>
            <a:pPr indent="-285750" algn="ctr">
              <a:spcBef>
                <a:spcPts val="900"/>
              </a:spcBef>
              <a:buFont typeface="Wingdings" panose="05000000000000000000" pitchFamily="2" charset="2"/>
              <a:buChar char="Ø"/>
            </a:pPr>
            <a:endParaRPr lang="en-US" sz="1600" dirty="0"/>
          </a:p>
          <a:p>
            <a:pPr indent="-285750" algn="ctr">
              <a:spcBef>
                <a:spcPts val="900"/>
              </a:spcBef>
              <a:buFont typeface="Wingdings" panose="05000000000000000000" pitchFamily="2" charset="2"/>
              <a:buChar char="Ø"/>
            </a:pPr>
            <a:endParaRPr lang="hr-HR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5312D1-0D11-C297-80BF-29ECC2E47818}"/>
              </a:ext>
            </a:extLst>
          </p:cNvPr>
          <p:cNvSpPr txBox="1"/>
          <p:nvPr/>
        </p:nvSpPr>
        <p:spPr>
          <a:xfrm>
            <a:off x="8274889" y="5355341"/>
            <a:ext cx="3664701" cy="789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57150" indent="0" algn="ctr">
              <a:spcBef>
                <a:spcPts val="900"/>
              </a:spcBef>
              <a:buClr>
                <a:srgbClr val="F5750B"/>
              </a:buClr>
              <a:buSzPct val="80000"/>
              <a:buFont typeface="Wingdings" panose="05000000000000000000" pitchFamily="2" charset="2"/>
              <a:buNone/>
              <a:defRPr sz="1600" b="1"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>
              <a:spcBef>
                <a:spcPct val="20000"/>
              </a:spcBef>
              <a:buClr>
                <a:srgbClr val="F5750B"/>
              </a:buClr>
              <a:buFont typeface="Wingdings" panose="05000000000000000000" pitchFamily="2" charset="2"/>
              <a:buChar char="§"/>
              <a:defRPr sz="2000"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marL="0" indent="-228600"/>
            <a:r>
              <a:rPr lang="hr-HR" b="0" dirty="0"/>
              <a:t>Podaci </a:t>
            </a:r>
            <a:r>
              <a:rPr lang="en-US" b="0" dirty="0" err="1"/>
              <a:t>će</a:t>
            </a:r>
            <a:r>
              <a:rPr lang="en-US" b="0" dirty="0"/>
              <a:t> s </a:t>
            </a:r>
            <a:r>
              <a:rPr lang="hr-HR" b="0" dirty="0" err="1"/>
              <a:t>razin</a:t>
            </a:r>
            <a:r>
              <a:rPr lang="en-US" b="0" dirty="0"/>
              <a:t>e</a:t>
            </a:r>
            <a:r>
              <a:rPr lang="hr-HR" b="0" dirty="0"/>
              <a:t> zgrade </a:t>
            </a:r>
            <a:r>
              <a:rPr lang="en-US" b="0" dirty="0" err="1"/>
              <a:t>biti</a:t>
            </a:r>
            <a:r>
              <a:rPr lang="hr-HR" b="0" dirty="0"/>
              <a:t> </a:t>
            </a:r>
            <a:r>
              <a:rPr lang="hr-HR" dirty="0"/>
              <a:t>objedinjeni na </a:t>
            </a:r>
            <a:r>
              <a:rPr lang="hr-HR" dirty="0" err="1"/>
              <a:t>razin</a:t>
            </a:r>
            <a:r>
              <a:rPr lang="en-US" dirty="0"/>
              <a:t>u</a:t>
            </a:r>
            <a:r>
              <a:rPr lang="hr-HR" dirty="0"/>
              <a:t> </a:t>
            </a:r>
            <a:r>
              <a:rPr lang="en-US" dirty="0" err="1"/>
              <a:t>gradske</a:t>
            </a:r>
            <a:r>
              <a:rPr lang="en-US" dirty="0"/>
              <a:t> </a:t>
            </a:r>
            <a:r>
              <a:rPr lang="en-US" dirty="0" err="1"/>
              <a:t>četvrti</a:t>
            </a:r>
            <a:endParaRPr lang="hr-HR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7641" y="852407"/>
            <a:ext cx="2692230" cy="1146336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10036841" y="807783"/>
            <a:ext cx="1022359" cy="1229817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4" y="906462"/>
            <a:ext cx="9989060" cy="5890337"/>
          </a:xfrm>
        </p:spPr>
        <p:txBody>
          <a:bodyPr/>
          <a:lstStyle/>
          <a:p>
            <a:r>
              <a:rPr lang="en-US" sz="1800" dirty="0" err="1">
                <a:solidFill>
                  <a:srgbClr val="F5750B"/>
                </a:solidFill>
              </a:rPr>
              <a:t>baza</a:t>
            </a:r>
            <a:r>
              <a:rPr lang="en-US" sz="1800" dirty="0">
                <a:solidFill>
                  <a:srgbClr val="F5750B"/>
                </a:solidFill>
              </a:rPr>
              <a:t> </a:t>
            </a:r>
            <a:r>
              <a:rPr lang="en-US" sz="1800" dirty="0" err="1">
                <a:solidFill>
                  <a:srgbClr val="F5750B"/>
                </a:solidFill>
              </a:rPr>
              <a:t>podataka</a:t>
            </a:r>
            <a:r>
              <a:rPr lang="en-US" sz="1800" dirty="0">
                <a:solidFill>
                  <a:srgbClr val="F5750B"/>
                </a:solidFill>
              </a:rPr>
              <a:t> o </a:t>
            </a:r>
            <a:r>
              <a:rPr lang="en-US" sz="1800" dirty="0" err="1">
                <a:solidFill>
                  <a:srgbClr val="F5750B"/>
                </a:solidFill>
              </a:rPr>
              <a:t>zgradama</a:t>
            </a:r>
            <a:r>
              <a:rPr lang="en-US" sz="1800" dirty="0">
                <a:solidFill>
                  <a:srgbClr val="F5750B"/>
                </a:solidFill>
              </a:rPr>
              <a:t> </a:t>
            </a:r>
            <a:r>
              <a:rPr lang="en-US" sz="1800" dirty="0"/>
              <a:t>(</a:t>
            </a:r>
            <a:r>
              <a:rPr lang="en-US" sz="1800" dirty="0" err="1"/>
              <a:t>prikupljanje</a:t>
            </a:r>
            <a:r>
              <a:rPr lang="en-US" sz="1800" dirty="0"/>
              <a:t> </a:t>
            </a:r>
            <a:r>
              <a:rPr lang="en-US" sz="1800" dirty="0" err="1"/>
              <a:t>atributa</a:t>
            </a:r>
            <a:r>
              <a:rPr lang="en-US" sz="1800" dirty="0"/>
              <a:t> za </a:t>
            </a:r>
            <a:r>
              <a:rPr lang="en-US" sz="1800" dirty="0" err="1"/>
              <a:t>svaku</a:t>
            </a:r>
            <a:r>
              <a:rPr lang="en-US" sz="1800" dirty="0"/>
              <a:t> </a:t>
            </a:r>
            <a:r>
              <a:rPr lang="en-US" sz="1800" dirty="0" err="1"/>
              <a:t>zgradu</a:t>
            </a:r>
            <a:r>
              <a:rPr lang="en-US" sz="1800" dirty="0"/>
              <a:t>)</a:t>
            </a:r>
          </a:p>
          <a:p>
            <a:pPr lvl="1"/>
            <a:r>
              <a:rPr lang="hr-HR" sz="1300" dirty="0"/>
              <a:t>Namjena</a:t>
            </a:r>
          </a:p>
          <a:p>
            <a:pPr lvl="1"/>
            <a:r>
              <a:rPr lang="hr-HR" sz="1300" b="1" dirty="0"/>
              <a:t>Materijal konstrukcijskog sustava za preuzimanje bočnih sila</a:t>
            </a:r>
          </a:p>
          <a:p>
            <a:pPr lvl="1"/>
            <a:r>
              <a:rPr lang="hr-HR" sz="1300" b="1" dirty="0"/>
              <a:t>Tip konstrukcijskog sustava za preuzimanje bočnih sila</a:t>
            </a:r>
          </a:p>
          <a:p>
            <a:pPr lvl="1"/>
            <a:r>
              <a:rPr lang="hr-HR" sz="1300" b="1" dirty="0"/>
              <a:t>Duktilnost konstrukcijskog sustava za preuzimanje bočnih sila</a:t>
            </a:r>
          </a:p>
          <a:p>
            <a:pPr lvl="1"/>
            <a:r>
              <a:rPr lang="hr-HR" sz="1300" b="1" dirty="0"/>
              <a:t>Razina seizmičkih propisa po kojoj je zgrada izgrađena</a:t>
            </a:r>
          </a:p>
          <a:p>
            <a:pPr lvl="1"/>
            <a:r>
              <a:rPr lang="hr-HR" sz="1300" b="1" dirty="0"/>
              <a:t>Period izgradnje</a:t>
            </a:r>
          </a:p>
          <a:p>
            <a:pPr lvl="1"/>
            <a:r>
              <a:rPr lang="hr-HR" sz="1300" b="1" dirty="0"/>
              <a:t>Broj katova iznad tla</a:t>
            </a:r>
          </a:p>
          <a:p>
            <a:pPr lvl="1"/>
            <a:r>
              <a:rPr lang="hr-HR" sz="1300" dirty="0"/>
              <a:t>Položaj u bloku</a:t>
            </a:r>
          </a:p>
          <a:p>
            <a:pPr lvl="1"/>
            <a:r>
              <a:rPr lang="hr-HR" sz="1300" dirty="0"/>
              <a:t>Interakcija sa susjednim građevinama</a:t>
            </a:r>
          </a:p>
          <a:p>
            <a:pPr lvl="1"/>
            <a:r>
              <a:rPr lang="hr-HR" sz="1300" dirty="0"/>
              <a:t>Oblik tlocrta</a:t>
            </a:r>
          </a:p>
          <a:p>
            <a:pPr lvl="1"/>
            <a:r>
              <a:rPr lang="hr-HR" sz="1300" dirty="0"/>
              <a:t>Konstrukcijske nepravilnosti u tlocrtu</a:t>
            </a:r>
          </a:p>
          <a:p>
            <a:pPr lvl="1"/>
            <a:r>
              <a:rPr lang="hr-HR" sz="1300" dirty="0"/>
              <a:t>Konstrukcijske nepravilnosti po visini</a:t>
            </a:r>
          </a:p>
          <a:p>
            <a:pPr lvl="1"/>
            <a:r>
              <a:rPr lang="hr-HR" sz="1300" dirty="0"/>
              <a:t>Materijal krovne konstrukcije</a:t>
            </a:r>
          </a:p>
          <a:p>
            <a:pPr lvl="1"/>
            <a:r>
              <a:rPr lang="hr-HR" sz="1300" dirty="0"/>
              <a:t>Vrsta krovne konstrukcije</a:t>
            </a:r>
          </a:p>
          <a:p>
            <a:pPr lvl="1"/>
            <a:r>
              <a:rPr lang="hr-HR" sz="1300" dirty="0"/>
              <a:t>Materijal međukatne konstrukcije</a:t>
            </a:r>
          </a:p>
          <a:p>
            <a:pPr lvl="1"/>
            <a:r>
              <a:rPr lang="hr-HR" sz="1300" dirty="0"/>
              <a:t>Vrsta međukatne konstrukcije</a:t>
            </a:r>
          </a:p>
          <a:p>
            <a:pPr lvl="1"/>
            <a:r>
              <a:rPr lang="hr-HR" sz="1300" dirty="0"/>
              <a:t>Materijal temeljne konstrukcije</a:t>
            </a:r>
          </a:p>
          <a:p>
            <a:pPr lvl="1"/>
            <a:r>
              <a:rPr lang="hr-HR" sz="1300" dirty="0"/>
              <a:t>Vrsta temeljne konstrukcije</a:t>
            </a:r>
            <a:endParaRPr lang="en-US" sz="1300" dirty="0"/>
          </a:p>
          <a:p>
            <a:pPr lvl="1"/>
            <a:r>
              <a:rPr lang="hr-HR" sz="1300" dirty="0"/>
              <a:t>Površina u </a:t>
            </a:r>
            <a:r>
              <a:rPr lang="hr-HR" sz="1300" dirty="0" err="1"/>
              <a:t>m</a:t>
            </a:r>
            <a:r>
              <a:rPr lang="hr-HR" sz="1300" baseline="30000" dirty="0" err="1"/>
              <a:t>2</a:t>
            </a:r>
            <a:endParaRPr lang="hr-HR" sz="1300" dirty="0"/>
          </a:p>
          <a:p>
            <a:pPr lvl="1"/>
            <a:r>
              <a:rPr lang="hr-HR" sz="1300" dirty="0"/>
              <a:t>Broj korisnika</a:t>
            </a:r>
          </a:p>
          <a:p>
            <a:pPr lvl="1"/>
            <a:r>
              <a:rPr lang="hr-HR" sz="1300" dirty="0"/>
              <a:t>Jedinični trošak zamjene zgrade u EUR/</a:t>
            </a:r>
            <a:r>
              <a:rPr lang="hr-HR" sz="1300" dirty="0" err="1"/>
              <a:t>m</a:t>
            </a:r>
            <a:r>
              <a:rPr lang="hr-HR" sz="1300" baseline="30000" dirty="0" err="1"/>
              <a:t>2</a:t>
            </a:r>
            <a:endParaRPr lang="en-US" sz="1300" baseline="30000" dirty="0"/>
          </a:p>
          <a:p>
            <a:pPr lvl="1"/>
            <a:r>
              <a:rPr lang="en-US" sz="1300" dirty="0" err="1"/>
              <a:t>Ostali</a:t>
            </a:r>
            <a:r>
              <a:rPr lang="en-US" sz="1300" dirty="0"/>
              <a:t> </a:t>
            </a:r>
            <a:r>
              <a:rPr lang="en-US" sz="1300" dirty="0" err="1"/>
              <a:t>ugovorni</a:t>
            </a:r>
            <a:r>
              <a:rPr lang="en-US" sz="1300" dirty="0"/>
              <a:t> </a:t>
            </a:r>
            <a:r>
              <a:rPr lang="en-US" sz="1300" dirty="0" err="1"/>
              <a:t>atributi</a:t>
            </a:r>
            <a:endParaRPr lang="hr-HR" sz="1300" dirty="0"/>
          </a:p>
          <a:p>
            <a:pPr lvl="1"/>
            <a:endParaRPr lang="hr-HR" sz="1400" dirty="0"/>
          </a:p>
          <a:p>
            <a:endParaRPr lang="hr-HR" sz="1800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7641" y="852407"/>
            <a:ext cx="2692230" cy="1146336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10036841" y="807783"/>
            <a:ext cx="1022359" cy="1229817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70A2E6-148D-5296-2978-8F151CB2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3" y="157163"/>
            <a:ext cx="9617076" cy="431800"/>
          </a:xfrm>
        </p:spPr>
        <p:txBody>
          <a:bodyPr/>
          <a:lstStyle/>
          <a:p>
            <a:r>
              <a:rPr lang="hr-HR" dirty="0"/>
              <a:t>ulazni podaci</a:t>
            </a:r>
            <a:r>
              <a:rPr lang="en-US" dirty="0"/>
              <a:t>: </a:t>
            </a:r>
            <a:r>
              <a:rPr lang="en-US" cap="none" dirty="0" err="1"/>
              <a:t>Izloženost</a:t>
            </a:r>
            <a:r>
              <a:rPr lang="hr-HR" cap="none" dirty="0"/>
              <a:t> (zgrade i stanovništvo)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295573D-8890-941A-1AEB-B4F14DC5C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E7E433FC-3BF1-DF44-2C82-3F6C36A7B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400" y="2428872"/>
            <a:ext cx="4752000" cy="25971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SzPct val="80000"/>
              <a:buFont typeface="Wingdings" panose="05000000000000000000" pitchFamily="2" charset="2"/>
              <a:buChar char="q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750B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900"/>
              </a:spcBef>
              <a:buNone/>
            </a:pPr>
            <a:r>
              <a:rPr lang="en-US" sz="1600" b="1" dirty="0" err="1"/>
              <a:t>grupiranje</a:t>
            </a:r>
            <a:r>
              <a:rPr lang="en-US" sz="1600" b="1" dirty="0"/>
              <a:t> </a:t>
            </a:r>
            <a:r>
              <a:rPr lang="en-US" sz="1600" b="1" dirty="0" err="1"/>
              <a:t>zgrada</a:t>
            </a:r>
            <a:r>
              <a:rPr lang="en-US" sz="1600" b="1" dirty="0"/>
              <a:t> </a:t>
            </a:r>
            <a:r>
              <a:rPr lang="en-US" sz="1600" b="1" dirty="0" err="1"/>
              <a:t>SLIČNIH</a:t>
            </a:r>
            <a:r>
              <a:rPr lang="en-US" sz="1600" b="1" dirty="0"/>
              <a:t> </a:t>
            </a:r>
            <a:r>
              <a:rPr lang="en-US" sz="1600" b="1" dirty="0" err="1"/>
              <a:t>svojstava</a:t>
            </a:r>
            <a:r>
              <a:rPr lang="en-US" sz="1600" b="1" dirty="0"/>
              <a:t> u </a:t>
            </a:r>
            <a:r>
              <a:rPr lang="en-US" sz="1600" b="1" dirty="0" err="1"/>
              <a:t>tipove</a:t>
            </a:r>
            <a:endParaRPr lang="en-US" sz="1600" b="1" dirty="0"/>
          </a:p>
          <a:p>
            <a:pPr marL="57150" indent="0" algn="ctr">
              <a:spcBef>
                <a:spcPts val="900"/>
              </a:spcBef>
              <a:buNone/>
            </a:pPr>
            <a:r>
              <a:rPr lang="en-US" sz="1600" dirty="0" err="1"/>
              <a:t>npr</a:t>
            </a:r>
            <a:r>
              <a:rPr lang="en-US" sz="1600" dirty="0"/>
              <a:t>. </a:t>
            </a:r>
            <a:r>
              <a:rPr lang="hr-HR" sz="1600" dirty="0"/>
              <a:t>sve zidane zgrade od običnog </a:t>
            </a:r>
            <a:r>
              <a:rPr lang="hr-HR" sz="1600" dirty="0" err="1"/>
              <a:t>ziđa</a:t>
            </a:r>
            <a:r>
              <a:rPr lang="hr-HR" sz="1600" dirty="0"/>
              <a:t>, izgrađene prije donošenja seizmičkih propisa (bez duktilnosti), s dva kata iznad tla su jedan tip, oznake </a:t>
            </a:r>
            <a:r>
              <a:rPr lang="hr-HR" sz="1600" dirty="0" err="1">
                <a:solidFill>
                  <a:srgbClr val="F5750B"/>
                </a:solidFill>
              </a:rPr>
              <a:t>MUR+CLBRS</a:t>
            </a:r>
            <a:r>
              <a:rPr lang="hr-HR" sz="1600" dirty="0">
                <a:solidFill>
                  <a:srgbClr val="F5750B"/>
                </a:solidFill>
              </a:rPr>
              <a:t>/</a:t>
            </a:r>
            <a:r>
              <a:rPr lang="hr-HR" sz="1600" dirty="0" err="1">
                <a:solidFill>
                  <a:srgbClr val="F5750B"/>
                </a:solidFill>
              </a:rPr>
              <a:t>LWAL+DNO</a:t>
            </a:r>
            <a:r>
              <a:rPr lang="hr-HR" sz="1600" dirty="0">
                <a:solidFill>
                  <a:srgbClr val="F5750B"/>
                </a:solidFill>
              </a:rPr>
              <a:t>/</a:t>
            </a:r>
            <a:r>
              <a:rPr lang="hr-HR" sz="1600" dirty="0" err="1">
                <a:solidFill>
                  <a:srgbClr val="F5750B"/>
                </a:solidFill>
              </a:rPr>
              <a:t>H2</a:t>
            </a:r>
            <a:endParaRPr lang="en-US" sz="1600" dirty="0">
              <a:solidFill>
                <a:srgbClr val="F5750B"/>
              </a:solidFill>
            </a:endParaRPr>
          </a:p>
          <a:p>
            <a:pPr marL="57150" indent="0" algn="ctr">
              <a:spcBef>
                <a:spcPts val="900"/>
              </a:spcBef>
              <a:buNone/>
            </a:pPr>
            <a:r>
              <a:rPr lang="en-US" sz="1600" dirty="0"/>
              <a:t>(</a:t>
            </a:r>
            <a:r>
              <a:rPr lang="en-US" sz="1600" dirty="0" err="1"/>
              <a:t>oznake</a:t>
            </a:r>
            <a:r>
              <a:rPr lang="en-US" sz="1600" dirty="0"/>
              <a:t> </a:t>
            </a:r>
            <a:r>
              <a:rPr lang="en-US" sz="1600" dirty="0" err="1"/>
              <a:t>su</a:t>
            </a:r>
            <a:r>
              <a:rPr lang="en-US" sz="1600" dirty="0"/>
              <a:t> u </a:t>
            </a:r>
            <a:r>
              <a:rPr lang="en-US" sz="1600" dirty="0" err="1"/>
              <a:t>skladu</a:t>
            </a:r>
            <a:r>
              <a:rPr lang="en-US" sz="1600" dirty="0"/>
              <a:t> s GEM </a:t>
            </a:r>
            <a:r>
              <a:rPr lang="en-US" sz="1600" dirty="0" err="1"/>
              <a:t>taksonomijom</a:t>
            </a:r>
            <a:r>
              <a:rPr lang="en-US" sz="1600" dirty="0"/>
              <a:t>, Silva </a:t>
            </a:r>
            <a:r>
              <a:rPr lang="hr-HR" sz="1600" dirty="0"/>
              <a:t>i</a:t>
            </a:r>
            <a:r>
              <a:rPr lang="en-US" sz="1600" dirty="0"/>
              <a:t> dr., 2018)</a:t>
            </a:r>
            <a:endParaRPr lang="hr-HR" sz="1600" dirty="0"/>
          </a:p>
          <a:p>
            <a:pPr marL="57150" indent="0" algn="ctr">
              <a:spcBef>
                <a:spcPts val="900"/>
              </a:spcBef>
              <a:buNone/>
            </a:pPr>
            <a:endParaRPr lang="hr-HR" sz="1600" b="1" dirty="0"/>
          </a:p>
        </p:txBody>
      </p:sp>
    </p:spTree>
    <p:extLst>
      <p:ext uri="{BB962C8B-B14F-4D97-AF65-F5344CB8AC3E}">
        <p14:creationId xmlns:p14="http://schemas.microsoft.com/office/powerpoint/2010/main" val="299117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6FF8DB9-CEF5-AA7B-B927-C6487CE4C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630" y="1572834"/>
            <a:ext cx="4763252" cy="47412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4" y="906463"/>
            <a:ext cx="9989060" cy="4525962"/>
          </a:xfrm>
        </p:spPr>
        <p:txBody>
          <a:bodyPr/>
          <a:lstStyle/>
          <a:p>
            <a:r>
              <a:rPr lang="en-US" sz="1800" dirty="0" err="1">
                <a:solidFill>
                  <a:srgbClr val="F5750B"/>
                </a:solidFill>
              </a:rPr>
              <a:t>karakteristični</a:t>
            </a:r>
            <a:r>
              <a:rPr lang="en-US" sz="1800" dirty="0">
                <a:solidFill>
                  <a:srgbClr val="F5750B"/>
                </a:solidFill>
              </a:rPr>
              <a:t> </a:t>
            </a:r>
            <a:r>
              <a:rPr lang="en-US" sz="1800" dirty="0" err="1">
                <a:solidFill>
                  <a:srgbClr val="F5750B"/>
                </a:solidFill>
              </a:rPr>
              <a:t>tipovi</a:t>
            </a:r>
            <a:r>
              <a:rPr lang="en-US" sz="1800" dirty="0">
                <a:solidFill>
                  <a:srgbClr val="F5750B"/>
                </a:solidFill>
              </a:rPr>
              <a:t> </a:t>
            </a:r>
            <a:r>
              <a:rPr lang="en-US" sz="1800" dirty="0" err="1">
                <a:solidFill>
                  <a:srgbClr val="F5750B"/>
                </a:solidFill>
              </a:rPr>
              <a:t>zgrada</a:t>
            </a:r>
            <a:r>
              <a:rPr lang="en-US" sz="1800" dirty="0">
                <a:solidFill>
                  <a:srgbClr val="F5750B"/>
                </a:solidFill>
              </a:rPr>
              <a:t>: </a:t>
            </a:r>
          </a:p>
          <a:p>
            <a:pPr lvl="1"/>
            <a:r>
              <a:rPr lang="en-US" sz="1600" dirty="0" err="1"/>
              <a:t>zgrade</a:t>
            </a:r>
            <a:r>
              <a:rPr lang="en-US" sz="1600" dirty="0"/>
              <a:t> od </a:t>
            </a:r>
            <a:r>
              <a:rPr lang="en-US" sz="1600" dirty="0" err="1"/>
              <a:t>običnog</a:t>
            </a:r>
            <a:r>
              <a:rPr lang="en-US" sz="1600" dirty="0"/>
              <a:t> </a:t>
            </a:r>
            <a:r>
              <a:rPr lang="en-US" sz="1600" dirty="0" err="1"/>
              <a:t>ziđa</a:t>
            </a:r>
            <a:r>
              <a:rPr lang="en-US" sz="1600" dirty="0"/>
              <a:t> s </a:t>
            </a:r>
            <a:r>
              <a:rPr lang="en-US" sz="1600" dirty="0" err="1"/>
              <a:t>drvenim</a:t>
            </a:r>
            <a:r>
              <a:rPr lang="en-US" sz="1600" dirty="0"/>
              <a:t> </a:t>
            </a:r>
            <a:r>
              <a:rPr lang="en-US" sz="1600" dirty="0" err="1"/>
              <a:t>grednikom</a:t>
            </a:r>
            <a:endParaRPr lang="en-US" sz="1600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7641" y="852407"/>
            <a:ext cx="2692230" cy="11463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10036841" y="807783"/>
            <a:ext cx="1022359" cy="1229817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70A2E6-148D-5296-2978-8F151CB2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3" y="157163"/>
            <a:ext cx="9617076" cy="431800"/>
          </a:xfrm>
        </p:spPr>
        <p:txBody>
          <a:bodyPr/>
          <a:lstStyle/>
          <a:p>
            <a:r>
              <a:rPr lang="hr-HR" dirty="0"/>
              <a:t>ulazni podaci</a:t>
            </a:r>
            <a:r>
              <a:rPr lang="en-US" dirty="0"/>
              <a:t>: </a:t>
            </a:r>
            <a:r>
              <a:rPr lang="en-US" cap="none" dirty="0" err="1"/>
              <a:t>Izloženost</a:t>
            </a:r>
            <a:r>
              <a:rPr lang="hr-HR" cap="none" dirty="0"/>
              <a:t> (zgrade i stanovništvo)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295573D-8890-941A-1AEB-B4F14DC5C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CAF64-20CF-CD0D-C080-353C08123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4" y="1587600"/>
            <a:ext cx="4798266" cy="47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81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7A9C70-6CB9-BB3A-5211-C210C6765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314" y="1533639"/>
            <a:ext cx="4342327" cy="481486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7AEB9E-899E-87F8-1E04-9EA7BDA4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4" y="906463"/>
            <a:ext cx="9989060" cy="4525962"/>
          </a:xfrm>
        </p:spPr>
        <p:txBody>
          <a:bodyPr/>
          <a:lstStyle/>
          <a:p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karakteristični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tipovi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</a:rPr>
              <a:t>zgrada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  <a:p>
            <a:pPr lvl="1"/>
            <a:r>
              <a:rPr lang="en-US" sz="1600" dirty="0" err="1"/>
              <a:t>zgrade</a:t>
            </a:r>
            <a:r>
              <a:rPr lang="en-US" sz="1600" dirty="0"/>
              <a:t> od </a:t>
            </a:r>
            <a:r>
              <a:rPr lang="en-US" sz="1600" dirty="0" err="1"/>
              <a:t>običnog</a:t>
            </a:r>
            <a:r>
              <a:rPr lang="en-US" sz="1600" dirty="0"/>
              <a:t> </a:t>
            </a:r>
            <a:r>
              <a:rPr lang="en-US" sz="1600" dirty="0" err="1"/>
              <a:t>ziđa</a:t>
            </a:r>
            <a:r>
              <a:rPr lang="en-US" sz="1600" dirty="0"/>
              <a:t> s </a:t>
            </a:r>
            <a:r>
              <a:rPr lang="en-US" sz="1600" dirty="0" err="1"/>
              <a:t>krutom</a:t>
            </a:r>
            <a:r>
              <a:rPr lang="en-US" sz="1600" dirty="0"/>
              <a:t> </a:t>
            </a:r>
            <a:r>
              <a:rPr lang="en-US" sz="1600" dirty="0" err="1"/>
              <a:t>međukatnom</a:t>
            </a:r>
            <a:r>
              <a:rPr lang="en-US" sz="1600" dirty="0"/>
              <a:t> </a:t>
            </a:r>
            <a:r>
              <a:rPr lang="en-US" sz="1600" dirty="0" err="1"/>
              <a:t>konstrukcijom</a:t>
            </a:r>
            <a:endParaRPr lang="en-US" sz="1600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4AF82EEC-59CD-87F5-32BC-3117C1C970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17641" y="852407"/>
            <a:ext cx="2692230" cy="11463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53680-653E-D12E-138B-8DF8D1EC6EEA}"/>
              </a:ext>
            </a:extLst>
          </p:cNvPr>
          <p:cNvSpPr/>
          <p:nvPr/>
        </p:nvSpPr>
        <p:spPr bwMode="auto">
          <a:xfrm>
            <a:off x="10036841" y="807783"/>
            <a:ext cx="1022359" cy="1229817"/>
          </a:xfrm>
          <a:prstGeom prst="rect">
            <a:avLst/>
          </a:prstGeom>
          <a:noFill/>
          <a:ln w="76200" cap="flat" cmpd="sng" algn="ctr">
            <a:solidFill>
              <a:srgbClr val="F5750B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none" lIns="91392" tIns="45696" rIns="91392" bIns="45696" anchor="ctr"/>
          <a:lstStyle/>
          <a:p>
            <a:pPr defTabSz="913916">
              <a:defRPr/>
            </a:pPr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470A2E6-148D-5296-2978-8F151CB2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3" y="157163"/>
            <a:ext cx="9617076" cy="431800"/>
          </a:xfrm>
        </p:spPr>
        <p:txBody>
          <a:bodyPr/>
          <a:lstStyle/>
          <a:p>
            <a:r>
              <a:rPr lang="hr-HR" dirty="0"/>
              <a:t>ulazni podaci</a:t>
            </a:r>
            <a:r>
              <a:rPr lang="en-US" dirty="0"/>
              <a:t>: </a:t>
            </a:r>
            <a:r>
              <a:rPr lang="en-US" cap="none" dirty="0" err="1"/>
              <a:t>Izloženost</a:t>
            </a:r>
            <a:r>
              <a:rPr lang="hr-HR" cap="none" dirty="0"/>
              <a:t> (zgrade i stanovništvo)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295573D-8890-941A-1AEB-B4F14DC5C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48439"/>
            <a:ext cx="12192000" cy="365125"/>
          </a:xfrm>
        </p:spPr>
        <p:txBody>
          <a:bodyPr/>
          <a:lstStyle/>
          <a:p>
            <a:pPr>
              <a:defRPr/>
            </a:pPr>
            <a:r>
              <a:rPr lang="hr-HR" dirty="0"/>
              <a:t>Metodologija i proračun potresnog rizika za Grad Zagreb po gradskim četvrtima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E960C-40FC-6ADA-EC9F-C42B6341E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05" y="1533639"/>
            <a:ext cx="4516493" cy="480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1649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LM Roman 12"/>
        <a:ea typeface=""/>
        <a:cs typeface=""/>
      </a:majorFont>
      <a:minorFont>
        <a:latin typeface="LM Roman 1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4533</Words>
  <Application>Microsoft Office PowerPoint</Application>
  <PresentationFormat>Widescreen</PresentationFormat>
  <Paragraphs>499</Paragraphs>
  <Slides>41</Slides>
  <Notes>22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Akzidenz Grotesk CE Roman</vt:lpstr>
      <vt:lpstr>Akzidenz Grotesk Light</vt:lpstr>
      <vt:lpstr>Arial</vt:lpstr>
      <vt:lpstr>Calibri</vt:lpstr>
      <vt:lpstr>LM Roman 12</vt:lpstr>
      <vt:lpstr>Times New Roman</vt:lpstr>
      <vt:lpstr>Verdana</vt:lpstr>
      <vt:lpstr>Wingdings</vt:lpstr>
      <vt:lpstr>1_Office Theme</vt:lpstr>
      <vt:lpstr>Office Theme</vt:lpstr>
      <vt:lpstr>PROCJENA POTRESNOG RIZIKA  ZA GRAD ZAGREB</vt:lpstr>
      <vt:lpstr>SADRŽAJ</vt:lpstr>
      <vt:lpstr>Uvod: Elementi potresnog rizika</vt:lpstr>
      <vt:lpstr>ulazni podaci: Potresna opasnost (seizmički hazard)</vt:lpstr>
      <vt:lpstr>ulazni podaci: Potresna opasnost (seizmički hazard)</vt:lpstr>
      <vt:lpstr>ulazni podaci: Izloženost (zgrade i stanovništvo)</vt:lpstr>
      <vt:lpstr>ulazni podaci: Izloženost (zgrade i stanovništvo)</vt:lpstr>
      <vt:lpstr>ulazni podaci: Izloženost (zgrade i stanovništvo)</vt:lpstr>
      <vt:lpstr>ulazni podaci: Izloženost (zgrade i stanovništvo)</vt:lpstr>
      <vt:lpstr>ulazni podaci: Izloženost (zgrade i stanovništvo)</vt:lpstr>
      <vt:lpstr>ulazni podaci: Izloženost (zgrade i stanovništvo)</vt:lpstr>
      <vt:lpstr>ulazni podaci: Izloženost (zgrade i stanovništvo)</vt:lpstr>
      <vt:lpstr>ulazni podaci: Oštetljivost zgrada</vt:lpstr>
      <vt:lpstr>PROCJENA POTRESNOG RIZIKA zgrada</vt:lpstr>
      <vt:lpstr>PROCJENA POTRESNOG RIZIKA zgrada</vt:lpstr>
      <vt:lpstr>PROCJENA POTRESNOG RIZIKA zgrada</vt:lpstr>
      <vt:lpstr>PROCJENA POTRESNOG RIZIKA zgrada</vt:lpstr>
      <vt:lpstr>PROCJENA POTRESNOG RIZIKA zgrada</vt:lpstr>
      <vt:lpstr>PROCJENA POTRESNOG RIZIKA zgrada</vt:lpstr>
      <vt:lpstr>PROCJENA POTRESNOG RIZIKA zgrada</vt:lpstr>
      <vt:lpstr>PROCJENA POTRESNOG RIZIKA zgrada</vt:lpstr>
      <vt:lpstr>PRORAČUN POTRESNOG RIZIKA GOSPODARSKIH ZGRADA</vt:lpstr>
      <vt:lpstr>PRORAČUN POTRESNOG RIZIKA GOSPODARSKIH ZGRADA</vt:lpstr>
      <vt:lpstr>PRORAČUN POTRESNOG RIZIKA GOSPODARSKIH ZGRADA</vt:lpstr>
      <vt:lpstr>PRORAČUN POTRESNOG RIZIKA GOSPODARSKIH ZGRADA</vt:lpstr>
      <vt:lpstr>PRORAČUN POTRESNOG RIZIKA GOSPODARSKIH ZGRADA</vt:lpstr>
      <vt:lpstr>PRORAČUN POTRESNOG RIZIKA GOSPODARSKIH ZGRADA</vt:lpstr>
      <vt:lpstr>PRORAČUN POTRESNOG RIZIKA INŽENJERSKIH GRAĐEVINA</vt:lpstr>
      <vt:lpstr>PRORAČUN POTRESNOG RIZIKA INŽENJERSKIH GRAĐEVINA</vt:lpstr>
      <vt:lpstr>PRORAČUN POTRESNOG RIZIKA INŽENJERSKIH GRAĐEVINA</vt:lpstr>
      <vt:lpstr>PRORAČUN POTRESNOG RIZIKA INŽENJERSKIH GRAĐEVINA</vt:lpstr>
      <vt:lpstr>PRORAČUN POTRESNOG RIZIKA INŽENJERSKIH GRAĐEVINA</vt:lpstr>
      <vt:lpstr>PRORAČUN POTRESNOG RIZIKA INŽENJERSKIH GRAĐEVINA</vt:lpstr>
      <vt:lpstr>PRORAČUN POTRESNOG RIZIKA INŽENJERSKIH GRAĐEVINA</vt:lpstr>
      <vt:lpstr>PRORAČUN POTRESNOG RIZIKA INŽENJERSKIH GRAĐEVINA</vt:lpstr>
      <vt:lpstr>OGRANIČENJA UPOTRIJEBLJENOG MODELA POTRESNOG RIZIKA</vt:lpstr>
      <vt:lpstr>OGRANIČENJA UPOTRIJEBLJENOG MODELA POTRESNOG RIZIKA</vt:lpstr>
      <vt:lpstr>OGRANIČENJA UPOTRIJEBLJENOG MODELA POTRESNOG RIZIKA</vt:lpstr>
      <vt:lpstr>zaključak</vt:lpstr>
      <vt:lpstr>LITERATURA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2023-10-18T06:13:58Z</dcterms:created>
  <dcterms:modified xsi:type="dcterms:W3CDTF">2023-12-19T20:46:44Z</dcterms:modified>
</cp:coreProperties>
</file>